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6" r:id="rId1"/>
    <p:sldMasterId id="2147484221" r:id="rId2"/>
    <p:sldMasterId id="2147484129" r:id="rId3"/>
    <p:sldMasterId id="2147484134" r:id="rId4"/>
    <p:sldMasterId id="2147484148" r:id="rId5"/>
    <p:sldMasterId id="2147484181" r:id="rId6"/>
    <p:sldMasterId id="2147484207" r:id="rId7"/>
  </p:sldMasterIdLst>
  <p:notesMasterIdLst>
    <p:notesMasterId r:id="rId18"/>
  </p:notesMasterIdLst>
  <p:handoutMasterIdLst>
    <p:handoutMasterId r:id="rId19"/>
  </p:handoutMasterIdLst>
  <p:sldIdLst>
    <p:sldId id="652" r:id="rId8"/>
    <p:sldId id="636" r:id="rId9"/>
    <p:sldId id="640" r:id="rId10"/>
    <p:sldId id="639" r:id="rId11"/>
    <p:sldId id="647" r:id="rId12"/>
    <p:sldId id="653" r:id="rId13"/>
    <p:sldId id="651" r:id="rId14"/>
    <p:sldId id="648" r:id="rId15"/>
    <p:sldId id="649" r:id="rId16"/>
    <p:sldId id="650" r:id="rId17"/>
  </p:sldIdLst>
  <p:sldSz cx="9144000" cy="6858000" type="screen4x3"/>
  <p:notesSz cx="6950075" cy="9167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38610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77221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15831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5444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1930527" algn="l" defTabSz="77221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316632" algn="l" defTabSz="77221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2702738" algn="l" defTabSz="77221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088843" algn="l" defTabSz="77221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090DB514-3AB8-4042-9818-93E7B6C24EA7}">
          <p14:sldIdLst/>
        </p14:section>
        <p14:section name="Untitled Section" id="{7F03B1E0-4EBA-4C69-83C1-CD07659CC19F}">
          <p14:sldIdLst>
            <p14:sldId id="652"/>
            <p14:sldId id="636"/>
            <p14:sldId id="640"/>
            <p14:sldId id="639"/>
            <p14:sldId id="647"/>
            <p14:sldId id="653"/>
            <p14:sldId id="651"/>
            <p14:sldId id="648"/>
            <p14:sldId id="649"/>
            <p14:sldId id="650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om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960000"/>
    <a:srgbClr val="66FF33"/>
    <a:srgbClr val="208D90"/>
    <a:srgbClr val="FFC3CE"/>
    <a:srgbClr val="337D41"/>
    <a:srgbClr val="EDD087"/>
    <a:srgbClr val="9AD2CF"/>
    <a:srgbClr val="BA982C"/>
    <a:srgbClr val="856D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8659" autoAdjust="0"/>
  </p:normalViewPr>
  <p:slideViewPr>
    <p:cSldViewPr snapToGrid="0">
      <p:cViewPr>
        <p:scale>
          <a:sx n="100" d="100"/>
          <a:sy n="100" d="100"/>
        </p:scale>
        <p:origin x="-1008" y="-264"/>
      </p:cViewPr>
      <p:guideLst>
        <p:guide orient="horz" pos="81"/>
        <p:guide pos="4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 showGuides="1">
      <p:cViewPr>
        <p:scale>
          <a:sx n="100" d="100"/>
          <a:sy n="100" d="100"/>
        </p:scale>
        <p:origin x="-1104" y="372"/>
      </p:cViewPr>
      <p:guideLst>
        <p:guide orient="horz" pos="2888"/>
        <p:guide pos="2190"/>
      </p:guideLst>
    </p:cSldViewPr>
  </p:notesViewPr>
  <p:gridSpacing cx="274320" cy="2743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'Black and White one-pager'!$B$9:$B$38</c:f>
              <c:numCache>
                <c:formatCode>General</c:formatCode>
                <c:ptCount val="30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</c:numCache>
            </c:numRef>
          </c:cat>
          <c:val>
            <c:numRef>
              <c:f>'Black and White one-pager'!$AA$8:$AA$38</c:f>
              <c:numCache>
                <c:formatCode>"$"#,##0</c:formatCode>
                <c:ptCount val="31"/>
                <c:pt idx="0">
                  <c:v>500000</c:v>
                </c:pt>
                <c:pt idx="1">
                  <c:v>453600</c:v>
                </c:pt>
                <c:pt idx="2">
                  <c:v>383246.64</c:v>
                </c:pt>
                <c:pt idx="3">
                  <c:v>468710.64072000002</c:v>
                </c:pt>
                <c:pt idx="4">
                  <c:v>552469.23221666401</c:v>
                </c:pt>
                <c:pt idx="5">
                  <c:v>529707.4998493375</c:v>
                </c:pt>
                <c:pt idx="6">
                  <c:v>541467.00634599279</c:v>
                </c:pt>
                <c:pt idx="7">
                  <c:v>584838.51355430682</c:v>
                </c:pt>
                <c:pt idx="8">
                  <c:v>674962.12849302555</c:v>
                </c:pt>
                <c:pt idx="9">
                  <c:v>665782.64354552038</c:v>
                </c:pt>
                <c:pt idx="10">
                  <c:v>833826.18277640967</c:v>
                </c:pt>
                <c:pt idx="11">
                  <c:v>944891.83032222744</c:v>
                </c:pt>
                <c:pt idx="12">
                  <c:v>1028609.2464887768</c:v>
                </c:pt>
                <c:pt idx="13">
                  <c:v>1287715.9156792997</c:v>
                </c:pt>
                <c:pt idx="14">
                  <c:v>1483448.7348625534</c:v>
                </c:pt>
                <c:pt idx="15">
                  <c:v>1534034.3367213665</c:v>
                </c:pt>
                <c:pt idx="16">
                  <c:v>1692500.0837046837</c:v>
                </c:pt>
                <c:pt idx="17">
                  <c:v>2046909.6012324444</c:v>
                </c:pt>
                <c:pt idx="18">
                  <c:v>2066969.3153245223</c:v>
                </c:pt>
                <c:pt idx="19">
                  <c:v>2508473.9610778401</c:v>
                </c:pt>
                <c:pt idx="20">
                  <c:v>2648948.502898199</c:v>
                </c:pt>
                <c:pt idx="21">
                  <c:v>2858480.3294774466</c:v>
                </c:pt>
                <c:pt idx="22">
                  <c:v>2779586.2723838692</c:v>
                </c:pt>
                <c:pt idx="23">
                  <c:v>3493384.0271320464</c:v>
                </c:pt>
                <c:pt idx="24">
                  <c:v>3880101.6389355641</c:v>
                </c:pt>
                <c:pt idx="25">
                  <c:v>4627021.2044306602</c:v>
                </c:pt>
                <c:pt idx="26">
                  <c:v>5413152.1070634294</c:v>
                </c:pt>
                <c:pt idx="27">
                  <c:v>5834836.6562036704</c:v>
                </c:pt>
                <c:pt idx="28">
                  <c:v>5781156.1589665962</c:v>
                </c:pt>
                <c:pt idx="29">
                  <c:v>5568409.6123166252</c:v>
                </c:pt>
                <c:pt idx="30">
                  <c:v>5089526.3856573952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5208064"/>
        <c:axId val="253543552"/>
      </c:lineChart>
      <c:catAx>
        <c:axId val="235208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3543552"/>
        <c:crosses val="autoZero"/>
        <c:auto val="1"/>
        <c:lblAlgn val="ctr"/>
        <c:lblOffset val="100"/>
        <c:tickLblSkip val="5"/>
        <c:noMultiLvlLbl val="0"/>
      </c:catAx>
      <c:valAx>
        <c:axId val="253543552"/>
        <c:scaling>
          <c:orientation val="minMax"/>
          <c:max val="600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_(&quot;$&quot;* #,##0_);_(&quot;$&quot;* \(#,##0\);_(&quot;$&quot;* &quot;-&quot;_);_(@_)" sourceLinked="0"/>
        <c:majorTickMark val="out"/>
        <c:minorTickMark val="none"/>
        <c:tickLblPos val="nextTo"/>
        <c:crossAx val="235208064"/>
        <c:crosses val="autoZero"/>
        <c:crossBetween val="between"/>
        <c:majorUnit val="1000000"/>
        <c:minorUnit val="100000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'Black and White one-pager'!$B$9:$B$38</c:f>
              <c:numCache>
                <c:formatCode>General</c:formatCode>
                <c:ptCount val="30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</c:numCache>
            </c:numRef>
          </c:cat>
          <c:val>
            <c:numRef>
              <c:f>'Black and White one-pager'!$AA$8:$AA$38</c:f>
              <c:numCache>
                <c:formatCode>"$"#,##0</c:formatCode>
                <c:ptCount val="31"/>
                <c:pt idx="0">
                  <c:v>500000</c:v>
                </c:pt>
                <c:pt idx="1">
                  <c:v>453600</c:v>
                </c:pt>
                <c:pt idx="2">
                  <c:v>383246.64</c:v>
                </c:pt>
                <c:pt idx="3">
                  <c:v>468710.64072000002</c:v>
                </c:pt>
                <c:pt idx="4">
                  <c:v>552469.23221666401</c:v>
                </c:pt>
                <c:pt idx="5">
                  <c:v>529707.4998493375</c:v>
                </c:pt>
                <c:pt idx="6">
                  <c:v>541467.00634599279</c:v>
                </c:pt>
                <c:pt idx="7">
                  <c:v>584838.51355430682</c:v>
                </c:pt>
                <c:pt idx="8">
                  <c:v>674962.12849302555</c:v>
                </c:pt>
                <c:pt idx="9">
                  <c:v>665782.64354552038</c:v>
                </c:pt>
                <c:pt idx="10">
                  <c:v>833826.18277640967</c:v>
                </c:pt>
                <c:pt idx="11">
                  <c:v>944891.83032222744</c:v>
                </c:pt>
                <c:pt idx="12">
                  <c:v>1028609.2464887768</c:v>
                </c:pt>
                <c:pt idx="13">
                  <c:v>1287715.9156792997</c:v>
                </c:pt>
                <c:pt idx="14">
                  <c:v>1483448.7348625534</c:v>
                </c:pt>
                <c:pt idx="15">
                  <c:v>1534034.3367213665</c:v>
                </c:pt>
                <c:pt idx="16">
                  <c:v>1692500.0837046837</c:v>
                </c:pt>
                <c:pt idx="17">
                  <c:v>2046909.6012324444</c:v>
                </c:pt>
                <c:pt idx="18">
                  <c:v>2066969.3153245223</c:v>
                </c:pt>
                <c:pt idx="19">
                  <c:v>2508473.9610778401</c:v>
                </c:pt>
                <c:pt idx="20">
                  <c:v>2648948.502898199</c:v>
                </c:pt>
                <c:pt idx="21">
                  <c:v>2858480.3294774466</c:v>
                </c:pt>
                <c:pt idx="22">
                  <c:v>2779586.2723838692</c:v>
                </c:pt>
                <c:pt idx="23">
                  <c:v>3493384.0271320464</c:v>
                </c:pt>
                <c:pt idx="24">
                  <c:v>3880101.6389355641</c:v>
                </c:pt>
                <c:pt idx="25">
                  <c:v>4627021.2044306602</c:v>
                </c:pt>
                <c:pt idx="26">
                  <c:v>5413152.1070634294</c:v>
                </c:pt>
                <c:pt idx="27">
                  <c:v>5834836.6562036704</c:v>
                </c:pt>
                <c:pt idx="28">
                  <c:v>5781156.1589665962</c:v>
                </c:pt>
                <c:pt idx="29">
                  <c:v>5568409.6123166252</c:v>
                </c:pt>
                <c:pt idx="30">
                  <c:v>5089526.3856573952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550784"/>
        <c:axId val="175217664"/>
      </c:lineChart>
      <c:catAx>
        <c:axId val="172550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5217664"/>
        <c:crosses val="autoZero"/>
        <c:auto val="1"/>
        <c:lblAlgn val="ctr"/>
        <c:lblOffset val="100"/>
        <c:tickLblSkip val="5"/>
        <c:noMultiLvlLbl val="0"/>
      </c:catAx>
      <c:valAx>
        <c:axId val="175217664"/>
        <c:scaling>
          <c:orientation val="minMax"/>
          <c:max val="600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_(&quot;$&quot;* #,##0_);_(&quot;$&quot;* \(#,##0\);_(&quot;$&quot;* &quot;-&quot;_);_(@_)" sourceLinked="0"/>
        <c:majorTickMark val="out"/>
        <c:minorTickMark val="none"/>
        <c:tickLblPos val="nextTo"/>
        <c:crossAx val="172550784"/>
        <c:crosses val="autoZero"/>
        <c:crossBetween val="between"/>
        <c:majorUnit val="1000000"/>
        <c:minorUnit val="100000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'Black and White one-pager'!$B$9:$B$38</c:f>
              <c:numCache>
                <c:formatCode>General</c:formatCode>
                <c:ptCount val="30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</c:numCache>
            </c:numRef>
          </c:cat>
          <c:val>
            <c:numRef>
              <c:f>'Black and White one-pager'!$AA$8:$AA$38</c:f>
              <c:numCache>
                <c:formatCode>"$"#,##0</c:formatCode>
                <c:ptCount val="31"/>
                <c:pt idx="0">
                  <c:v>500000</c:v>
                </c:pt>
                <c:pt idx="1">
                  <c:v>453600</c:v>
                </c:pt>
                <c:pt idx="2">
                  <c:v>383246.64</c:v>
                </c:pt>
                <c:pt idx="3">
                  <c:v>468710.64072000002</c:v>
                </c:pt>
                <c:pt idx="4">
                  <c:v>552469.23221666401</c:v>
                </c:pt>
                <c:pt idx="5">
                  <c:v>529707.4998493375</c:v>
                </c:pt>
                <c:pt idx="6">
                  <c:v>541467.00634599279</c:v>
                </c:pt>
                <c:pt idx="7">
                  <c:v>584838.51355430682</c:v>
                </c:pt>
                <c:pt idx="8">
                  <c:v>674962.12849302555</c:v>
                </c:pt>
                <c:pt idx="9">
                  <c:v>665782.64354552038</c:v>
                </c:pt>
                <c:pt idx="10">
                  <c:v>833826.18277640967</c:v>
                </c:pt>
                <c:pt idx="11">
                  <c:v>944891.83032222744</c:v>
                </c:pt>
                <c:pt idx="12">
                  <c:v>1028609.2464887768</c:v>
                </c:pt>
                <c:pt idx="13">
                  <c:v>1287715.9156792997</c:v>
                </c:pt>
                <c:pt idx="14">
                  <c:v>1483448.7348625534</c:v>
                </c:pt>
                <c:pt idx="15">
                  <c:v>1534034.3367213665</c:v>
                </c:pt>
                <c:pt idx="16">
                  <c:v>1692500.0837046837</c:v>
                </c:pt>
                <c:pt idx="17">
                  <c:v>2046909.6012324444</c:v>
                </c:pt>
                <c:pt idx="18">
                  <c:v>2066969.3153245223</c:v>
                </c:pt>
                <c:pt idx="19">
                  <c:v>2508473.9610778401</c:v>
                </c:pt>
                <c:pt idx="20">
                  <c:v>2648948.502898199</c:v>
                </c:pt>
                <c:pt idx="21">
                  <c:v>2858480.3294774466</c:v>
                </c:pt>
                <c:pt idx="22">
                  <c:v>2779586.2723838692</c:v>
                </c:pt>
                <c:pt idx="23">
                  <c:v>3493384.0271320464</c:v>
                </c:pt>
                <c:pt idx="24">
                  <c:v>3880101.6389355641</c:v>
                </c:pt>
                <c:pt idx="25">
                  <c:v>4627021.2044306602</c:v>
                </c:pt>
                <c:pt idx="26">
                  <c:v>5413152.1070634294</c:v>
                </c:pt>
                <c:pt idx="27">
                  <c:v>5834836.6562036704</c:v>
                </c:pt>
                <c:pt idx="28">
                  <c:v>5781156.1589665962</c:v>
                </c:pt>
                <c:pt idx="29">
                  <c:v>5568409.6123166252</c:v>
                </c:pt>
                <c:pt idx="30">
                  <c:v>5089526.3856573952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831104"/>
        <c:axId val="99620736"/>
      </c:lineChart>
      <c:catAx>
        <c:axId val="92831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9620736"/>
        <c:crosses val="autoZero"/>
        <c:auto val="1"/>
        <c:lblAlgn val="ctr"/>
        <c:lblOffset val="100"/>
        <c:tickLblSkip val="5"/>
        <c:noMultiLvlLbl val="0"/>
      </c:catAx>
      <c:valAx>
        <c:axId val="99620736"/>
        <c:scaling>
          <c:orientation val="minMax"/>
          <c:max val="600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_(&quot;$&quot;* #,##0_);_(&quot;$&quot;* \(#,##0\);_(&quot;$&quot;* &quot;-&quot;_);_(@_)" sourceLinked="0"/>
        <c:majorTickMark val="out"/>
        <c:minorTickMark val="none"/>
        <c:tickLblPos val="nextTo"/>
        <c:crossAx val="92831104"/>
        <c:crosses val="autoZero"/>
        <c:crossBetween val="between"/>
        <c:majorUnit val="1000000"/>
        <c:minorUnit val="100000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'Black and White one-pager'!$B$9:$B$38</c:f>
              <c:numCache>
                <c:formatCode>General</c:formatCode>
                <c:ptCount val="30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</c:numCache>
            </c:numRef>
          </c:cat>
          <c:val>
            <c:numRef>
              <c:f>'Black and White one-pager'!$AA$8:$AA$38</c:f>
              <c:numCache>
                <c:formatCode>"$"#,##0</c:formatCode>
                <c:ptCount val="31"/>
                <c:pt idx="0">
                  <c:v>500000</c:v>
                </c:pt>
                <c:pt idx="1">
                  <c:v>453600</c:v>
                </c:pt>
                <c:pt idx="2">
                  <c:v>383246.64</c:v>
                </c:pt>
                <c:pt idx="3">
                  <c:v>468710.64072000002</c:v>
                </c:pt>
                <c:pt idx="4">
                  <c:v>552469.23221666401</c:v>
                </c:pt>
                <c:pt idx="5">
                  <c:v>529707.4998493375</c:v>
                </c:pt>
                <c:pt idx="6">
                  <c:v>541467.00634599279</c:v>
                </c:pt>
                <c:pt idx="7">
                  <c:v>584838.51355430682</c:v>
                </c:pt>
                <c:pt idx="8">
                  <c:v>674962.12849302555</c:v>
                </c:pt>
                <c:pt idx="9">
                  <c:v>665782.64354552038</c:v>
                </c:pt>
                <c:pt idx="10">
                  <c:v>833826.18277640967</c:v>
                </c:pt>
                <c:pt idx="11">
                  <c:v>944891.83032222744</c:v>
                </c:pt>
                <c:pt idx="12">
                  <c:v>1028609.2464887768</c:v>
                </c:pt>
                <c:pt idx="13">
                  <c:v>1287715.9156792997</c:v>
                </c:pt>
                <c:pt idx="14">
                  <c:v>1483448.7348625534</c:v>
                </c:pt>
                <c:pt idx="15">
                  <c:v>1534034.3367213665</c:v>
                </c:pt>
                <c:pt idx="16">
                  <c:v>1692500.0837046837</c:v>
                </c:pt>
                <c:pt idx="17">
                  <c:v>2046909.6012324444</c:v>
                </c:pt>
                <c:pt idx="18">
                  <c:v>2066969.3153245223</c:v>
                </c:pt>
                <c:pt idx="19">
                  <c:v>2508473.9610778401</c:v>
                </c:pt>
                <c:pt idx="20">
                  <c:v>2648948.502898199</c:v>
                </c:pt>
                <c:pt idx="21">
                  <c:v>2858480.3294774466</c:v>
                </c:pt>
                <c:pt idx="22">
                  <c:v>2779586.2723838692</c:v>
                </c:pt>
                <c:pt idx="23">
                  <c:v>3493384.0271320464</c:v>
                </c:pt>
                <c:pt idx="24">
                  <c:v>3880101.6389355641</c:v>
                </c:pt>
                <c:pt idx="25">
                  <c:v>4627021.2044306602</c:v>
                </c:pt>
                <c:pt idx="26">
                  <c:v>5413152.1070634294</c:v>
                </c:pt>
                <c:pt idx="27">
                  <c:v>5834836.6562036704</c:v>
                </c:pt>
                <c:pt idx="28">
                  <c:v>5781156.1589665962</c:v>
                </c:pt>
                <c:pt idx="29">
                  <c:v>5568409.6123166252</c:v>
                </c:pt>
                <c:pt idx="30">
                  <c:v>5089526.3856573952</c:v>
                </c:pt>
              </c:numCache>
            </c:numRef>
          </c:val>
          <c:smooth val="0"/>
        </c:ser>
        <c:ser>
          <c:idx val="1"/>
          <c:order val="1"/>
          <c:tx>
            <c:v>Last Resort</c:v>
          </c:tx>
          <c:spPr>
            <a:ln w="5080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'Black and White one-pager'!$G$8:$G$38</c:f>
              <c:numCache>
                <c:formatCode>"$"#,##0</c:formatCode>
                <c:ptCount val="31"/>
                <c:pt idx="0">
                  <c:v>500000</c:v>
                </c:pt>
                <c:pt idx="1">
                  <c:v>428652</c:v>
                </c:pt>
                <c:pt idx="2">
                  <c:v>338120.10855</c:v>
                </c:pt>
                <c:pt idx="3">
                  <c:v>377492.91794414999</c:v>
                </c:pt>
                <c:pt idx="4">
                  <c:v>409012.64400105085</c:v>
                </c:pt>
                <c:pt idx="5">
                  <c:v>361904.58411072817</c:v>
                </c:pt>
                <c:pt idx="6">
                  <c:v>336552.4099830999</c:v>
                </c:pt>
                <c:pt idx="7">
                  <c:v>326997.99437816668</c:v>
                </c:pt>
                <c:pt idx="8">
                  <c:v>337009.10413997236</c:v>
                </c:pt>
                <c:pt idx="9">
                  <c:v>296706.01838699944</c:v>
                </c:pt>
                <c:pt idx="10">
                  <c:v>324655.06968434958</c:v>
                </c:pt>
                <c:pt idx="11">
                  <c:v>323940.635789069</c:v>
                </c:pt>
                <c:pt idx="12">
                  <c:v>308935.39267973963</c:v>
                </c:pt>
                <c:pt idx="13">
                  <c:v>334734.27966213855</c:v>
                </c:pt>
                <c:pt idx="14">
                  <c:v>336067.76217878528</c:v>
                </c:pt>
                <c:pt idx="15">
                  <c:v>301495.64271282853</c:v>
                </c:pt>
                <c:pt idx="16">
                  <c:v>281808.80256842013</c:v>
                </c:pt>
                <c:pt idx="17">
                  <c:v>283149.79112061166</c:v>
                </c:pt>
                <c:pt idx="18">
                  <c:v>236087.41635392097</c:v>
                </c:pt>
                <c:pt idx="19">
                  <c:v>224523.84407599195</c:v>
                </c:pt>
                <c:pt idx="20">
                  <c:v>181267.74108816241</c:v>
                </c:pt>
                <c:pt idx="21">
                  <c:v>136558.53743767133</c:v>
                </c:pt>
                <c:pt idx="22">
                  <c:v>77718.264766523615</c:v>
                </c:pt>
                <c:pt idx="23">
                  <c:v>24007.012094216592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3921920"/>
        <c:axId val="253923712"/>
      </c:lineChart>
      <c:catAx>
        <c:axId val="253921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3923712"/>
        <c:crosses val="autoZero"/>
        <c:auto val="1"/>
        <c:lblAlgn val="ctr"/>
        <c:lblOffset val="100"/>
        <c:tickLblSkip val="5"/>
        <c:noMultiLvlLbl val="0"/>
      </c:catAx>
      <c:valAx>
        <c:axId val="253923712"/>
        <c:scaling>
          <c:orientation val="minMax"/>
          <c:max val="600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_(&quot;$&quot;* #,##0_);_(&quot;$&quot;* \(#,##0\);_(&quot;$&quot;* &quot;-&quot;_);_(@_)" sourceLinked="0"/>
        <c:majorTickMark val="out"/>
        <c:minorTickMark val="none"/>
        <c:tickLblPos val="nextTo"/>
        <c:crossAx val="253921920"/>
        <c:crosses val="autoZero"/>
        <c:crossBetween val="between"/>
        <c:majorUnit val="1000000"/>
        <c:minorUnit val="100000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'Black and White one-pager'!$B$9:$B$38</c:f>
              <c:numCache>
                <c:formatCode>General</c:formatCode>
                <c:ptCount val="30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</c:numCache>
            </c:numRef>
          </c:cat>
          <c:val>
            <c:numRef>
              <c:f>'Black and White one-pager'!$AA$8:$AA$38</c:f>
              <c:numCache>
                <c:formatCode>"$"#,##0</c:formatCode>
                <c:ptCount val="31"/>
                <c:pt idx="0">
                  <c:v>500000</c:v>
                </c:pt>
                <c:pt idx="1">
                  <c:v>453600</c:v>
                </c:pt>
                <c:pt idx="2">
                  <c:v>383246.64</c:v>
                </c:pt>
                <c:pt idx="3">
                  <c:v>468710.64072000002</c:v>
                </c:pt>
                <c:pt idx="4">
                  <c:v>552469.23221666401</c:v>
                </c:pt>
                <c:pt idx="5">
                  <c:v>529707.4998493375</c:v>
                </c:pt>
                <c:pt idx="6">
                  <c:v>541467.00634599279</c:v>
                </c:pt>
                <c:pt idx="7">
                  <c:v>584838.51355430682</c:v>
                </c:pt>
                <c:pt idx="8">
                  <c:v>674962.12849302555</c:v>
                </c:pt>
                <c:pt idx="9">
                  <c:v>665782.64354552038</c:v>
                </c:pt>
                <c:pt idx="10">
                  <c:v>833826.18277640967</c:v>
                </c:pt>
                <c:pt idx="11">
                  <c:v>944891.83032222744</c:v>
                </c:pt>
                <c:pt idx="12">
                  <c:v>1028609.2464887768</c:v>
                </c:pt>
                <c:pt idx="13">
                  <c:v>1287715.9156792997</c:v>
                </c:pt>
                <c:pt idx="14">
                  <c:v>1483448.7348625534</c:v>
                </c:pt>
                <c:pt idx="15">
                  <c:v>1534034.3367213665</c:v>
                </c:pt>
                <c:pt idx="16">
                  <c:v>1692500.0837046837</c:v>
                </c:pt>
                <c:pt idx="17">
                  <c:v>2046909.6012324444</c:v>
                </c:pt>
                <c:pt idx="18">
                  <c:v>2066969.3153245223</c:v>
                </c:pt>
                <c:pt idx="19">
                  <c:v>2508473.9610778401</c:v>
                </c:pt>
                <c:pt idx="20">
                  <c:v>2648948.502898199</c:v>
                </c:pt>
                <c:pt idx="21">
                  <c:v>2858480.3294774466</c:v>
                </c:pt>
                <c:pt idx="22">
                  <c:v>2779586.2723838692</c:v>
                </c:pt>
                <c:pt idx="23">
                  <c:v>3493384.0271320464</c:v>
                </c:pt>
                <c:pt idx="24">
                  <c:v>3880101.6389355641</c:v>
                </c:pt>
                <c:pt idx="25">
                  <c:v>4627021.2044306602</c:v>
                </c:pt>
                <c:pt idx="26">
                  <c:v>5413152.1070634294</c:v>
                </c:pt>
                <c:pt idx="27">
                  <c:v>5834836.6562036704</c:v>
                </c:pt>
                <c:pt idx="28">
                  <c:v>5781156.1589665962</c:v>
                </c:pt>
                <c:pt idx="29">
                  <c:v>5568409.6123166252</c:v>
                </c:pt>
                <c:pt idx="30">
                  <c:v>5089526.3856573952</c:v>
                </c:pt>
              </c:numCache>
            </c:numRef>
          </c:val>
          <c:smooth val="0"/>
        </c:ser>
        <c:ser>
          <c:idx val="1"/>
          <c:order val="1"/>
          <c:tx>
            <c:v>Last Resort</c:v>
          </c:tx>
          <c:spPr>
            <a:ln w="5080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'Black and White one-pager'!$G$8:$G$38</c:f>
              <c:numCache>
                <c:formatCode>"$"#,##0</c:formatCode>
                <c:ptCount val="31"/>
                <c:pt idx="0">
                  <c:v>500000</c:v>
                </c:pt>
                <c:pt idx="1">
                  <c:v>428652</c:v>
                </c:pt>
                <c:pt idx="2">
                  <c:v>338120.10855</c:v>
                </c:pt>
                <c:pt idx="3">
                  <c:v>377492.91794414999</c:v>
                </c:pt>
                <c:pt idx="4">
                  <c:v>409012.64400105085</c:v>
                </c:pt>
                <c:pt idx="5">
                  <c:v>361904.58411072817</c:v>
                </c:pt>
                <c:pt idx="6">
                  <c:v>336552.4099830999</c:v>
                </c:pt>
                <c:pt idx="7">
                  <c:v>326997.99437816668</c:v>
                </c:pt>
                <c:pt idx="8">
                  <c:v>337009.10413997236</c:v>
                </c:pt>
                <c:pt idx="9">
                  <c:v>296706.01838699944</c:v>
                </c:pt>
                <c:pt idx="10">
                  <c:v>324655.06968434958</c:v>
                </c:pt>
                <c:pt idx="11">
                  <c:v>323940.635789069</c:v>
                </c:pt>
                <c:pt idx="12">
                  <c:v>308935.39267973963</c:v>
                </c:pt>
                <c:pt idx="13">
                  <c:v>334734.27966213855</c:v>
                </c:pt>
                <c:pt idx="14">
                  <c:v>336067.76217878528</c:v>
                </c:pt>
                <c:pt idx="15">
                  <c:v>301495.64271282853</c:v>
                </c:pt>
                <c:pt idx="16">
                  <c:v>281808.80256842013</c:v>
                </c:pt>
                <c:pt idx="17">
                  <c:v>283149.79112061166</c:v>
                </c:pt>
                <c:pt idx="18">
                  <c:v>236087.41635392097</c:v>
                </c:pt>
                <c:pt idx="19">
                  <c:v>224523.84407599195</c:v>
                </c:pt>
                <c:pt idx="20">
                  <c:v>181267.74108816241</c:v>
                </c:pt>
                <c:pt idx="21">
                  <c:v>136558.53743767133</c:v>
                </c:pt>
                <c:pt idx="22">
                  <c:v>77718.264766523615</c:v>
                </c:pt>
                <c:pt idx="23">
                  <c:v>24007.012094216592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v>Coordinated</c:v>
          </c:tx>
          <c:spPr>
            <a:ln w="50800">
              <a:solidFill>
                <a:srgbClr val="337D41"/>
              </a:solidFill>
            </a:ln>
          </c:spPr>
          <c:marker>
            <c:symbol val="none"/>
          </c:marker>
          <c:val>
            <c:numRef>
              <c:f>'Black and White one-pager'!$N$8:$N$38</c:f>
              <c:numCache>
                <c:formatCode>"$"#,##0</c:formatCode>
                <c:ptCount val="31"/>
                <c:pt idx="0">
                  <c:v>500000</c:v>
                </c:pt>
                <c:pt idx="1">
                  <c:v>428652</c:v>
                </c:pt>
                <c:pt idx="2">
                  <c:v>362168.0748</c:v>
                </c:pt>
                <c:pt idx="3">
                  <c:v>442931.55548039998</c:v>
                </c:pt>
                <c:pt idx="4">
                  <c:v>486145.16606502869</c:v>
                </c:pt>
                <c:pt idx="5">
                  <c:v>435859.24626567011</c:v>
                </c:pt>
                <c:pt idx="6">
                  <c:v>445535.32153276796</c:v>
                </c:pt>
                <c:pt idx="7">
                  <c:v>444710.43714296311</c:v>
                </c:pt>
                <c:pt idx="8">
                  <c:v>472861.03433482395</c:v>
                </c:pt>
                <c:pt idx="9">
                  <c:v>430710.36233120109</c:v>
                </c:pt>
                <c:pt idx="10">
                  <c:v>539421.65778359619</c:v>
                </c:pt>
                <c:pt idx="11">
                  <c:v>567314.13342313527</c:v>
                </c:pt>
                <c:pt idx="12">
                  <c:v>573871.7822041841</c:v>
                </c:pt>
                <c:pt idx="13">
                  <c:v>666408.14570779051</c:v>
                </c:pt>
                <c:pt idx="14">
                  <c:v>718156.05586337624</c:v>
                </c:pt>
                <c:pt idx="15">
                  <c:v>696613.14721206401</c:v>
                </c:pt>
                <c:pt idx="16">
                  <c:v>717741.94528242666</c:v>
                </c:pt>
                <c:pt idx="17">
                  <c:v>810367.3339189312</c:v>
                </c:pt>
                <c:pt idx="18">
                  <c:v>768471.6910716641</c:v>
                </c:pt>
                <c:pt idx="19">
                  <c:v>870625.39987344504</c:v>
                </c:pt>
                <c:pt idx="20">
                  <c:v>863550.98401027289</c:v>
                </c:pt>
                <c:pt idx="21">
                  <c:v>872810.38487492071</c:v>
                </c:pt>
                <c:pt idx="22">
                  <c:v>793649.56121450488</c:v>
                </c:pt>
                <c:pt idx="23">
                  <c:v>997458.76853438967</c:v>
                </c:pt>
                <c:pt idx="24">
                  <c:v>1040493.3419931732</c:v>
                </c:pt>
                <c:pt idx="25">
                  <c:v>1165909.4067492676</c:v>
                </c:pt>
                <c:pt idx="26">
                  <c:v>1287966.5065108829</c:v>
                </c:pt>
                <c:pt idx="27">
                  <c:v>1315795.3822809698</c:v>
                </c:pt>
                <c:pt idx="28">
                  <c:v>1234712.4557649125</c:v>
                </c:pt>
                <c:pt idx="29">
                  <c:v>1189275.0373927637</c:v>
                </c:pt>
                <c:pt idx="30">
                  <c:v>1086997.3841769861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7589632"/>
        <c:axId val="257591168"/>
      </c:lineChart>
      <c:catAx>
        <c:axId val="257589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7591168"/>
        <c:crosses val="autoZero"/>
        <c:auto val="1"/>
        <c:lblAlgn val="ctr"/>
        <c:lblOffset val="100"/>
        <c:tickLblSkip val="5"/>
        <c:noMultiLvlLbl val="0"/>
      </c:catAx>
      <c:valAx>
        <c:axId val="257591168"/>
        <c:scaling>
          <c:orientation val="minMax"/>
          <c:max val="600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_(&quot;$&quot;* #,##0_);_(&quot;$&quot;* \(#,##0\);_(&quot;$&quot;* &quot;-&quot;_);_(@_)" sourceLinked="0"/>
        <c:majorTickMark val="out"/>
        <c:minorTickMark val="none"/>
        <c:tickLblPos val="nextTo"/>
        <c:crossAx val="257589632"/>
        <c:crosses val="autoZero"/>
        <c:crossBetween val="between"/>
        <c:majorUnit val="1000000"/>
        <c:minorUnit val="1000000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0.42859</cdr:x>
      <cdr:y>0.59124</cdr:y>
    </cdr:from>
    <cdr:to>
      <cdr:x>0.77796</cdr:x>
      <cdr:y>0.69036</cdr:y>
    </cdr:to>
    <cdr:sp macro="" textlink="">
      <cdr:nvSpPr>
        <cdr:cNvPr id="2" name="Oval 1"/>
        <cdr:cNvSpPr/>
      </cdr:nvSpPr>
      <cdr:spPr>
        <a:xfrm xmlns:a="http://schemas.openxmlformats.org/drawingml/2006/main" rot="19098255">
          <a:off x="2344393" y="2790542"/>
          <a:ext cx="1911110" cy="46786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77208" tIns="38604" rIns="77208" bIns="38604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386105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772211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158316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54442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1930527" algn="l" defTabSz="772211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316632" algn="l" defTabSz="772211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2702738" algn="l" defTabSz="772211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088843" algn="l" defTabSz="772211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</a:pPr>
          <a:endParaRPr lang="en-US" dirty="0">
            <a:solidFill>
              <a:prstClr val="white"/>
            </a:solidFill>
          </a:endParaRPr>
        </a:p>
      </cdr:txBody>
    </cdr:sp>
  </cdr:relSizeAnchor>
  <cdr:relSizeAnchor xmlns:cdr="http://schemas.openxmlformats.org/drawingml/2006/chartDrawing">
    <cdr:from>
      <cdr:x>0.45685</cdr:x>
      <cdr:y>0.50406</cdr:y>
    </cdr:from>
    <cdr:to>
      <cdr:x>0.59377</cdr:x>
      <cdr:y>0.58231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99027" y="2379077"/>
          <a:ext cx="74892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386105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772211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158316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54442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1930527" algn="l" defTabSz="772211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316632" algn="l" defTabSz="772211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2702738" algn="l" defTabSz="772211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088843" algn="l" defTabSz="772211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en-US" sz="1800" dirty="0" smtClean="0"/>
            <a:t>Good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0.62158</cdr:x>
      <cdr:y>0.2384</cdr:y>
    </cdr:from>
    <cdr:to>
      <cdr:x>0.76084</cdr:x>
      <cdr:y>0.31665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400108" y="1125209"/>
          <a:ext cx="76174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 smtClean="0"/>
            <a:t>Great</a:t>
          </a:r>
          <a:endParaRPr lang="en-US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7"/>
            <a:ext cx="3011699" cy="458391"/>
          </a:xfrm>
          <a:prstGeom prst="rect">
            <a:avLst/>
          </a:prstGeom>
        </p:spPr>
        <p:txBody>
          <a:bodyPr vert="horz" lIns="84856" tIns="42428" rIns="84856" bIns="4242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70" y="7"/>
            <a:ext cx="3011699" cy="458391"/>
          </a:xfrm>
          <a:prstGeom prst="rect">
            <a:avLst/>
          </a:prstGeom>
        </p:spPr>
        <p:txBody>
          <a:bodyPr vert="horz" lIns="84856" tIns="42428" rIns="84856" bIns="4242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fld id="{CD17F9FB-3098-45E9-B765-C72369C8C879}" type="datetimeFigureOut">
              <a:rPr lang="en-US"/>
              <a:pPr>
                <a:defRPr/>
              </a:pPr>
              <a:t>8/17/2016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8707850"/>
            <a:ext cx="3011699" cy="458391"/>
          </a:xfrm>
          <a:prstGeom prst="rect">
            <a:avLst/>
          </a:prstGeom>
        </p:spPr>
        <p:txBody>
          <a:bodyPr vert="horz" lIns="84856" tIns="42428" rIns="84856" bIns="4242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70" y="8707850"/>
            <a:ext cx="3011699" cy="458391"/>
          </a:xfrm>
          <a:prstGeom prst="rect">
            <a:avLst/>
          </a:prstGeom>
        </p:spPr>
        <p:txBody>
          <a:bodyPr vert="horz" lIns="84856" tIns="42428" rIns="84856" bIns="4242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  <a:cs typeface="+mn-cs"/>
              </a:defRPr>
            </a:lvl1pPr>
          </a:lstStyle>
          <a:p>
            <a:pPr>
              <a:defRPr/>
            </a:pPr>
            <a:fld id="{809839E2-63AB-41FA-B7C7-EA84DD7137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696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7"/>
            <a:ext cx="3011699" cy="458391"/>
          </a:xfrm>
          <a:prstGeom prst="rect">
            <a:avLst/>
          </a:prstGeom>
        </p:spPr>
        <p:txBody>
          <a:bodyPr vert="horz" lIns="91387" tIns="45692" rIns="91387" bIns="45692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70" y="7"/>
            <a:ext cx="3011699" cy="458391"/>
          </a:xfrm>
          <a:prstGeom prst="rect">
            <a:avLst/>
          </a:prstGeom>
        </p:spPr>
        <p:txBody>
          <a:bodyPr vert="horz" lIns="91387" tIns="45692" rIns="91387" bIns="45692" rtlCol="0"/>
          <a:lstStyle>
            <a:lvl1pPr algn="r">
              <a:defRPr sz="12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4AF9481-58EF-4334-AA68-9A77B1DC73A5}" type="datetimeFigureOut">
              <a:rPr lang="en-US"/>
              <a:pPr>
                <a:defRPr/>
              </a:pPr>
              <a:t>8/17/2016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88975"/>
            <a:ext cx="4581525" cy="3436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7" tIns="45692" rIns="91387" bIns="4569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55506"/>
            <a:ext cx="5560060" cy="4125515"/>
          </a:xfrm>
          <a:prstGeom prst="rect">
            <a:avLst/>
          </a:prstGeom>
        </p:spPr>
        <p:txBody>
          <a:bodyPr vert="horz" lIns="91387" tIns="45692" rIns="91387" bIns="4569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8707850"/>
            <a:ext cx="3011699" cy="458391"/>
          </a:xfrm>
          <a:prstGeom prst="rect">
            <a:avLst/>
          </a:prstGeom>
        </p:spPr>
        <p:txBody>
          <a:bodyPr vert="horz" lIns="91387" tIns="45692" rIns="91387" bIns="45692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70" y="8707850"/>
            <a:ext cx="3011699" cy="458391"/>
          </a:xfrm>
          <a:prstGeom prst="rect">
            <a:avLst/>
          </a:prstGeom>
        </p:spPr>
        <p:txBody>
          <a:bodyPr vert="horz" lIns="91387" tIns="45692" rIns="91387" bIns="45692" rtlCol="0" anchor="b"/>
          <a:lstStyle>
            <a:lvl1pPr algn="r">
              <a:defRPr sz="12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408670-EBAC-4887-9CE1-76215B7219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76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6105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2211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58316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44422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30527" algn="l" defTabSz="77221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16632" algn="l" defTabSz="77221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02738" algn="l" defTabSz="77221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88843" algn="l" defTabSz="77221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87388"/>
            <a:ext cx="4584700" cy="3438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Decumulation has very different dynamics than accumulation!</a:t>
            </a:r>
          </a:p>
          <a:p>
            <a:endParaRPr lang="en-US" dirty="0"/>
          </a:p>
          <a:p>
            <a:r>
              <a:rPr lang="en-US" dirty="0" smtClean="0"/>
              <a:t>The first years have maximum impact</a:t>
            </a:r>
          </a:p>
          <a:p>
            <a:pPr marL="171417" indent="-171417">
              <a:buFontTx/>
              <a:buChar char="-"/>
            </a:pPr>
            <a:r>
              <a:rPr lang="en-US" dirty="0" smtClean="0"/>
              <a:t>Sequence risk is highest in the first year, next highest in 2</a:t>
            </a:r>
            <a:r>
              <a:rPr lang="en-US" baseline="30000" dirty="0" smtClean="0"/>
              <a:t>nd</a:t>
            </a:r>
            <a:r>
              <a:rPr lang="en-US" dirty="0" smtClean="0"/>
              <a:t> year, …</a:t>
            </a:r>
          </a:p>
          <a:p>
            <a:pPr marL="171417" indent="-171417">
              <a:buFontTx/>
              <a:buChar char="-"/>
            </a:pPr>
            <a:r>
              <a:rPr lang="en-US" dirty="0" smtClean="0"/>
              <a:t>The first 5 years sequence risk is the highest of any other years</a:t>
            </a:r>
          </a:p>
          <a:p>
            <a:r>
              <a:rPr lang="en-US" dirty="0" smtClean="0"/>
              <a:t>What do you think the next decade will bring?</a:t>
            </a:r>
          </a:p>
          <a:p>
            <a:pPr marL="171417" indent="-171417">
              <a:buFont typeface="Arial" panose="020B0604020202020204" pitchFamily="34" charset="0"/>
              <a:buChar char="•"/>
            </a:pPr>
            <a:r>
              <a:rPr lang="en-US" dirty="0" smtClean="0"/>
              <a:t>High PE Ratios now in equities (Shiller’s CAPE ratio does reasonable job of predicting next decade’s growth rate: expect lower</a:t>
            </a:r>
          </a:p>
          <a:p>
            <a:pPr marL="171417" indent="-171417">
              <a:buFont typeface="Arial" panose="020B0604020202020204" pitchFamily="34" charset="0"/>
              <a:buChar char="•"/>
            </a:pPr>
            <a:r>
              <a:rPr lang="en-US" dirty="0" smtClean="0"/>
              <a:t>Very low interest rates now (negative in a variety of important countries). Would expect bond returns to be very low for next 10 years. </a:t>
            </a:r>
          </a:p>
          <a:p>
            <a:pPr marL="628530" lvl="1" indent="-171417">
              <a:buFont typeface="Arial" panose="020B0604020202020204" pitchFamily="34" charset="0"/>
              <a:buChar char="•"/>
            </a:pPr>
            <a:r>
              <a:rPr lang="en-US" dirty="0" smtClean="0"/>
              <a:t>10 year LIBOR is under 2: That’s the market’s assessment of compounded return expected over 10 years.</a:t>
            </a:r>
          </a:p>
          <a:p>
            <a:pPr marL="171417" indent="-171417">
              <a:buFont typeface="Arial" panose="020B0604020202020204" pitchFamily="34" charset="0"/>
              <a:buChar char="•"/>
            </a:pPr>
            <a:r>
              <a:rPr lang="en-US" dirty="0" smtClean="0"/>
              <a:t>Together, lower returns from portfolios of equities and bonds </a:t>
            </a:r>
          </a:p>
          <a:p>
            <a:pPr marL="628530" lvl="1" indent="-171417">
              <a:buFont typeface="Arial" panose="020B0604020202020204" pitchFamily="34" charset="0"/>
              <a:buChar char="•"/>
            </a:pPr>
            <a:r>
              <a:rPr lang="en-US" dirty="0" smtClean="0"/>
              <a:t>But volatility will likely stay at historic levels. No reason to assume smoother sailing!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408670-EBAC-4887-9CE1-76215B7219D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507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87388"/>
            <a:ext cx="4584700" cy="3438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Decumulation has very different dynamics than accumulation!</a:t>
            </a:r>
          </a:p>
          <a:p>
            <a:endParaRPr lang="en-US" dirty="0"/>
          </a:p>
          <a:p>
            <a:r>
              <a:rPr lang="en-US" dirty="0" smtClean="0"/>
              <a:t>The first years have maximum impact</a:t>
            </a:r>
          </a:p>
          <a:p>
            <a:pPr marL="171417" indent="-171417">
              <a:buFontTx/>
              <a:buChar char="-"/>
            </a:pPr>
            <a:r>
              <a:rPr lang="en-US" dirty="0" smtClean="0"/>
              <a:t>Sequence risk is highest in the first year, next highest in 2</a:t>
            </a:r>
            <a:r>
              <a:rPr lang="en-US" baseline="30000" dirty="0" smtClean="0"/>
              <a:t>nd</a:t>
            </a:r>
            <a:r>
              <a:rPr lang="en-US" dirty="0" smtClean="0"/>
              <a:t> year, …</a:t>
            </a:r>
          </a:p>
          <a:p>
            <a:pPr marL="171417" indent="-171417">
              <a:buFontTx/>
              <a:buChar char="-"/>
            </a:pPr>
            <a:r>
              <a:rPr lang="en-US" dirty="0" smtClean="0"/>
              <a:t>The first 5 years sequence risk is the highest of any other years</a:t>
            </a:r>
          </a:p>
          <a:p>
            <a:r>
              <a:rPr lang="en-US" dirty="0" smtClean="0"/>
              <a:t>What do you think the next decade will bring?</a:t>
            </a:r>
          </a:p>
          <a:p>
            <a:pPr marL="171417" indent="-171417">
              <a:buFont typeface="Arial" panose="020B0604020202020204" pitchFamily="34" charset="0"/>
              <a:buChar char="•"/>
            </a:pPr>
            <a:r>
              <a:rPr lang="en-US" dirty="0" smtClean="0"/>
              <a:t>High PE Ratios now in equities (Shiller’s CAPE ratio does reasonable job of predicting next decade’s growth rate: expect lower</a:t>
            </a:r>
          </a:p>
          <a:p>
            <a:pPr marL="171417" indent="-171417">
              <a:buFont typeface="Arial" panose="020B0604020202020204" pitchFamily="34" charset="0"/>
              <a:buChar char="•"/>
            </a:pPr>
            <a:r>
              <a:rPr lang="en-US" dirty="0" smtClean="0"/>
              <a:t>Very low interest rates now (negative in a variety of important countries). Would expect bond returns to be very low for next 10 years. </a:t>
            </a:r>
          </a:p>
          <a:p>
            <a:pPr marL="628530" lvl="1" indent="-171417">
              <a:buFont typeface="Arial" panose="020B0604020202020204" pitchFamily="34" charset="0"/>
              <a:buChar char="•"/>
            </a:pPr>
            <a:r>
              <a:rPr lang="en-US" dirty="0" smtClean="0"/>
              <a:t>10 year LIBOR is under 2: That’s the market’s assessment of compounded return expected over 10 years.</a:t>
            </a:r>
          </a:p>
          <a:p>
            <a:pPr marL="171417" indent="-171417">
              <a:buFont typeface="Arial" panose="020B0604020202020204" pitchFamily="34" charset="0"/>
              <a:buChar char="•"/>
            </a:pPr>
            <a:r>
              <a:rPr lang="en-US" dirty="0" smtClean="0"/>
              <a:t>Together, lower returns from portfolios of equities and bonds </a:t>
            </a:r>
          </a:p>
          <a:p>
            <a:pPr marL="628530" lvl="1" indent="-171417">
              <a:buFont typeface="Arial" panose="020B0604020202020204" pitchFamily="34" charset="0"/>
              <a:buChar char="•"/>
            </a:pPr>
            <a:r>
              <a:rPr lang="en-US" dirty="0" smtClean="0"/>
              <a:t>But volatility will likely stay at historic levels. No reason to assume smoother sailing!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408670-EBAC-4887-9CE1-76215B7219D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507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14400" y="99060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26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4510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  <a:endParaRPr lang="en-US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84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25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89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21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36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000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12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466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896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363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54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143000"/>
            <a:ext cx="1295400" cy="990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71600" y="1143000"/>
            <a:ext cx="7772400" cy="990600"/>
          </a:xfrm>
          <a:prstGeom prst="rect">
            <a:avLst/>
          </a:prstGeom>
          <a:solidFill>
            <a:srgbClr val="003767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514605"/>
            <a:ext cx="7123113" cy="1673225"/>
          </a:xfrm>
          <a:prstGeom prst="rect">
            <a:avLst/>
          </a:prstGeom>
        </p:spPr>
        <p:txBody>
          <a:bodyPr lIns="77221" tIns="38611" rIns="77221" bIns="38611" anchor="t"/>
          <a:lstStyle>
            <a:lvl1pPr marL="0" indent="0">
              <a:buNone/>
              <a:defRPr sz="2400">
                <a:solidFill>
                  <a:srgbClr val="003767"/>
                </a:solidFill>
              </a:defRPr>
            </a:lvl1pPr>
            <a:lvl2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371602" y="4651378"/>
            <a:ext cx="7123113" cy="1673225"/>
          </a:xfrm>
          <a:prstGeom prst="rect">
            <a:avLst/>
          </a:prstGeom>
        </p:spPr>
        <p:txBody>
          <a:bodyPr lIns="77221" tIns="38611" rIns="77221" bIns="38611" anchor="t">
            <a:normAutofit/>
          </a:bodyPr>
          <a:lstStyle>
            <a:lvl1pPr marL="0" indent="0">
              <a:buNone/>
              <a:defRPr sz="1700">
                <a:solidFill>
                  <a:srgbClr val="003767"/>
                </a:solidFill>
              </a:defRPr>
            </a:lvl1pPr>
            <a:lvl2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4656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 lIns="77221" tIns="38611" rIns="77221" bIns="38611"/>
          <a:lstStyle>
            <a:lvl1pPr marL="269470" indent="-269470">
              <a:buClr>
                <a:srgbClr val="003767"/>
              </a:buClr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1pPr>
            <a:lvl2pPr marL="599268" indent="-289579"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772211" indent="-193053">
              <a:buSzPct val="125000"/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</a:defRPr>
            </a:lvl3pPr>
            <a:lvl4pPr marL="1254843" indent="-289579">
              <a:buSzPct val="125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1640948" indent="-289579">
              <a:buSzPct val="125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7221" tIns="38611" rIns="77221" bIns="38611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8457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  <a:prstGeom prst="rect">
            <a:avLst/>
          </a:prstGeom>
        </p:spPr>
        <p:txBody>
          <a:bodyPr lIns="77221" tIns="38611" rIns="77221" bIns="3861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  <a:prstGeom prst="rect">
            <a:avLst/>
          </a:prstGeom>
        </p:spPr>
        <p:txBody>
          <a:bodyPr lIns="77221" tIns="38611" rIns="77221" bIns="3861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Title Placeholder 21"/>
          <p:cNvSpPr txBox="1">
            <a:spLocks/>
          </p:cNvSpPr>
          <p:nvPr userDrawn="1"/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7221" tIns="38611" rIns="77221" bIns="38611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Click</a:t>
            </a:r>
            <a:r>
              <a:rPr lang="en-US" dirty="0" smtClean="0"/>
              <a:t>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84633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62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Content Placeholder 8"/>
          <p:cNvSpPr>
            <a:spLocks noGrp="1"/>
          </p:cNvSpPr>
          <p:nvPr>
            <p:ph sz="quarter" idx="1"/>
          </p:nvPr>
        </p:nvSpPr>
        <p:spPr>
          <a:xfrm>
            <a:off x="609601" y="1617135"/>
            <a:ext cx="2633134" cy="4544433"/>
          </a:xfrm>
          <a:prstGeom prst="rect">
            <a:avLst/>
          </a:prstGeom>
        </p:spPr>
        <p:txBody>
          <a:bodyPr lIns="77221" tIns="38611" rIns="77221" bIns="3861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2"/>
          </p:nvPr>
        </p:nvSpPr>
        <p:spPr>
          <a:xfrm>
            <a:off x="3462868" y="1634070"/>
            <a:ext cx="2633134" cy="4544433"/>
          </a:xfrm>
          <a:prstGeom prst="rect">
            <a:avLst/>
          </a:prstGeom>
        </p:spPr>
        <p:txBody>
          <a:bodyPr lIns="77221" tIns="38611" rIns="77221" bIns="3861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8"/>
          <p:cNvSpPr>
            <a:spLocks noGrp="1"/>
          </p:cNvSpPr>
          <p:nvPr>
            <p:ph sz="quarter" idx="13"/>
          </p:nvPr>
        </p:nvSpPr>
        <p:spPr>
          <a:xfrm>
            <a:off x="6282268" y="1634067"/>
            <a:ext cx="2633134" cy="4544433"/>
          </a:xfrm>
          <a:prstGeom prst="rect">
            <a:avLst/>
          </a:prstGeom>
        </p:spPr>
        <p:txBody>
          <a:bodyPr lIns="77221" tIns="38611" rIns="77221" bIns="3861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516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lIns="77221" tIns="38611" rIns="77221" bIns="38611"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796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6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2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58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30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16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0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88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39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4102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610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722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5831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4442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305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166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0273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0888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191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0667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6105" indent="0">
              <a:buNone/>
              <a:defRPr sz="1700" b="1"/>
            </a:lvl2pPr>
            <a:lvl3pPr marL="772211" indent="0">
              <a:buNone/>
              <a:defRPr sz="1500" b="1"/>
            </a:lvl3pPr>
            <a:lvl4pPr marL="1158316" indent="0">
              <a:buNone/>
              <a:defRPr sz="1400" b="1"/>
            </a:lvl4pPr>
            <a:lvl5pPr marL="1544422" indent="0">
              <a:buNone/>
              <a:defRPr sz="1400" b="1"/>
            </a:lvl5pPr>
            <a:lvl6pPr marL="1930527" indent="0">
              <a:buNone/>
              <a:defRPr sz="1400" b="1"/>
            </a:lvl6pPr>
            <a:lvl7pPr marL="2316632" indent="0">
              <a:buNone/>
              <a:defRPr sz="1400" b="1"/>
            </a:lvl7pPr>
            <a:lvl8pPr marL="2702738" indent="0">
              <a:buNone/>
              <a:defRPr sz="1400" b="1"/>
            </a:lvl8pPr>
            <a:lvl9pPr marL="3088843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6105" indent="0">
              <a:buNone/>
              <a:defRPr sz="1700" b="1"/>
            </a:lvl2pPr>
            <a:lvl3pPr marL="772211" indent="0">
              <a:buNone/>
              <a:defRPr sz="1500" b="1"/>
            </a:lvl3pPr>
            <a:lvl4pPr marL="1158316" indent="0">
              <a:buNone/>
              <a:defRPr sz="1400" b="1"/>
            </a:lvl4pPr>
            <a:lvl5pPr marL="1544422" indent="0">
              <a:buNone/>
              <a:defRPr sz="1400" b="1"/>
            </a:lvl5pPr>
            <a:lvl6pPr marL="1930527" indent="0">
              <a:buNone/>
              <a:defRPr sz="1400" b="1"/>
            </a:lvl6pPr>
            <a:lvl7pPr marL="2316632" indent="0">
              <a:buNone/>
              <a:defRPr sz="1400" b="1"/>
            </a:lvl7pPr>
            <a:lvl8pPr marL="2702738" indent="0">
              <a:buNone/>
              <a:defRPr sz="1400" b="1"/>
            </a:lvl8pPr>
            <a:lvl9pPr marL="3088843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6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199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264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9630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4"/>
          </a:xfrm>
        </p:spPr>
        <p:txBody>
          <a:bodyPr/>
          <a:lstStyle>
            <a:lvl1pPr marL="0" indent="0">
              <a:buNone/>
              <a:defRPr sz="1200"/>
            </a:lvl1pPr>
            <a:lvl2pPr marL="386105" indent="0">
              <a:buNone/>
              <a:defRPr sz="1000"/>
            </a:lvl2pPr>
            <a:lvl3pPr marL="772211" indent="0">
              <a:buNone/>
              <a:defRPr sz="800"/>
            </a:lvl3pPr>
            <a:lvl4pPr marL="1158316" indent="0">
              <a:buNone/>
              <a:defRPr sz="800"/>
            </a:lvl4pPr>
            <a:lvl5pPr marL="1544422" indent="0">
              <a:buNone/>
              <a:defRPr sz="800"/>
            </a:lvl5pPr>
            <a:lvl6pPr marL="1930527" indent="0">
              <a:buNone/>
              <a:defRPr sz="800"/>
            </a:lvl6pPr>
            <a:lvl7pPr marL="2316632" indent="0">
              <a:buNone/>
              <a:defRPr sz="800"/>
            </a:lvl7pPr>
            <a:lvl8pPr marL="2702738" indent="0">
              <a:buNone/>
              <a:defRPr sz="800"/>
            </a:lvl8pPr>
            <a:lvl9pPr marL="3088843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3461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700"/>
            </a:lvl1pPr>
            <a:lvl2pPr marL="386105" indent="0">
              <a:buNone/>
              <a:defRPr sz="2400"/>
            </a:lvl2pPr>
            <a:lvl3pPr marL="772211" indent="0">
              <a:buNone/>
              <a:defRPr sz="2000"/>
            </a:lvl3pPr>
            <a:lvl4pPr marL="1158316" indent="0">
              <a:buNone/>
              <a:defRPr sz="1700"/>
            </a:lvl4pPr>
            <a:lvl5pPr marL="1544422" indent="0">
              <a:buNone/>
              <a:defRPr sz="1700"/>
            </a:lvl5pPr>
            <a:lvl6pPr marL="1930527" indent="0">
              <a:buNone/>
              <a:defRPr sz="1700"/>
            </a:lvl6pPr>
            <a:lvl7pPr marL="2316632" indent="0">
              <a:buNone/>
              <a:defRPr sz="1700"/>
            </a:lvl7pPr>
            <a:lvl8pPr marL="2702738" indent="0">
              <a:buNone/>
              <a:defRPr sz="1700"/>
            </a:lvl8pPr>
            <a:lvl9pPr marL="3088843" indent="0">
              <a:buNone/>
              <a:defRPr sz="1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1"/>
          </a:xfrm>
        </p:spPr>
        <p:txBody>
          <a:bodyPr/>
          <a:lstStyle>
            <a:lvl1pPr marL="0" indent="0">
              <a:buNone/>
              <a:defRPr sz="1200"/>
            </a:lvl1pPr>
            <a:lvl2pPr marL="386105" indent="0">
              <a:buNone/>
              <a:defRPr sz="1000"/>
            </a:lvl2pPr>
            <a:lvl3pPr marL="772211" indent="0">
              <a:buNone/>
              <a:defRPr sz="800"/>
            </a:lvl3pPr>
            <a:lvl4pPr marL="1158316" indent="0">
              <a:buNone/>
              <a:defRPr sz="800"/>
            </a:lvl4pPr>
            <a:lvl5pPr marL="1544422" indent="0">
              <a:buNone/>
              <a:defRPr sz="800"/>
            </a:lvl5pPr>
            <a:lvl6pPr marL="1930527" indent="0">
              <a:buNone/>
              <a:defRPr sz="800"/>
            </a:lvl6pPr>
            <a:lvl7pPr marL="2316632" indent="0">
              <a:buNone/>
              <a:defRPr sz="800"/>
            </a:lvl7pPr>
            <a:lvl8pPr marL="2702738" indent="0">
              <a:buNone/>
              <a:defRPr sz="800"/>
            </a:lvl8pPr>
            <a:lvl9pPr marL="3088843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659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2187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832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143000"/>
            <a:ext cx="1295400" cy="990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143000"/>
            <a:ext cx="7772400" cy="990600"/>
          </a:xfrm>
          <a:prstGeom prst="rect">
            <a:avLst/>
          </a:prstGeom>
          <a:solidFill>
            <a:srgbClr val="003767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514605"/>
            <a:ext cx="7123113" cy="1673225"/>
          </a:xfrm>
          <a:prstGeom prst="rect">
            <a:avLst/>
          </a:prstGeom>
        </p:spPr>
        <p:txBody>
          <a:bodyPr lIns="77221" tIns="38611" rIns="77221" bIns="38611" anchor="t"/>
          <a:lstStyle>
            <a:lvl1pPr marL="0" indent="0">
              <a:buNone/>
              <a:defRPr sz="2400">
                <a:solidFill>
                  <a:srgbClr val="003767"/>
                </a:solidFill>
              </a:defRPr>
            </a:lvl1pPr>
            <a:lvl2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371602" y="4651378"/>
            <a:ext cx="7123113" cy="1673225"/>
          </a:xfrm>
          <a:prstGeom prst="rect">
            <a:avLst/>
          </a:prstGeom>
        </p:spPr>
        <p:txBody>
          <a:bodyPr lIns="77221" tIns="38611" rIns="77221" bIns="38611" anchor="t">
            <a:normAutofit/>
          </a:bodyPr>
          <a:lstStyle>
            <a:lvl1pPr marL="0" indent="0">
              <a:buNone/>
              <a:defRPr sz="1700">
                <a:solidFill>
                  <a:srgbClr val="003767"/>
                </a:solidFill>
              </a:defRPr>
            </a:lvl1pPr>
            <a:lvl2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8063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 lIns="77221" tIns="38611" rIns="77221" bIns="38611"/>
          <a:lstStyle>
            <a:lvl1pPr marL="269470" indent="-269470">
              <a:buClr>
                <a:srgbClr val="003767"/>
              </a:buClr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1pPr>
            <a:lvl2pPr marL="599268" indent="-289579"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772211" indent="-193053">
              <a:buSzPct val="125000"/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</a:defRPr>
            </a:lvl3pPr>
            <a:lvl4pPr marL="1254843" indent="-289579">
              <a:buSzPct val="125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1640948" indent="-289579">
              <a:buSzPct val="125000"/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7221" tIns="38611" rIns="77221" bIns="38611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4068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  <a:prstGeom prst="rect">
            <a:avLst/>
          </a:prstGeom>
        </p:spPr>
        <p:txBody>
          <a:bodyPr lIns="77221" tIns="38611" rIns="77221" bIns="3861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  <a:prstGeom prst="rect">
            <a:avLst/>
          </a:prstGeom>
        </p:spPr>
        <p:txBody>
          <a:bodyPr lIns="77221" tIns="38611" rIns="77221" bIns="3861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7" name="Title Placeholder 21"/>
          <p:cNvSpPr txBox="1">
            <a:spLocks/>
          </p:cNvSpPr>
          <p:nvPr userDrawn="1"/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7221" tIns="38611" rIns="77221" bIns="38611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9pPr>
          </a:lstStyle>
          <a:p>
            <a:r>
              <a:rPr lang="en-US" dirty="0" smtClean="0">
                <a:solidFill>
                  <a:srgbClr val="464653"/>
                </a:solidFill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9051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6104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"/>
          </p:nvPr>
        </p:nvSpPr>
        <p:spPr>
          <a:xfrm>
            <a:off x="609601" y="1617135"/>
            <a:ext cx="2633134" cy="4544433"/>
          </a:xfrm>
          <a:prstGeom prst="rect">
            <a:avLst/>
          </a:prstGeom>
        </p:spPr>
        <p:txBody>
          <a:bodyPr lIns="77221" tIns="38611" rIns="77221" bIns="3861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2"/>
          </p:nvPr>
        </p:nvSpPr>
        <p:spPr>
          <a:xfrm>
            <a:off x="3462868" y="1634070"/>
            <a:ext cx="2633134" cy="4544433"/>
          </a:xfrm>
          <a:prstGeom prst="rect">
            <a:avLst/>
          </a:prstGeom>
        </p:spPr>
        <p:txBody>
          <a:bodyPr lIns="77221" tIns="38611" rIns="77221" bIns="3861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8"/>
          <p:cNvSpPr>
            <a:spLocks noGrp="1"/>
          </p:cNvSpPr>
          <p:nvPr>
            <p:ph sz="quarter" idx="13"/>
          </p:nvPr>
        </p:nvSpPr>
        <p:spPr>
          <a:xfrm>
            <a:off x="6282268" y="1634067"/>
            <a:ext cx="2633134" cy="4544433"/>
          </a:xfrm>
          <a:prstGeom prst="rect">
            <a:avLst/>
          </a:prstGeom>
        </p:spPr>
        <p:txBody>
          <a:bodyPr lIns="77221" tIns="38611" rIns="77221" bIns="38611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74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3135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1771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9008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6715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4"/>
            <a:ext cx="386715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874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9602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757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7225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0" y="2057401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75843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0" y="2057401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9308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17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4"/>
            <a:ext cx="1971675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4"/>
            <a:ext cx="5762625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647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3135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1771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9008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6715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4"/>
            <a:ext cx="386715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874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960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757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722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0" y="2057401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758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0" y="2057401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9308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17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4"/>
            <a:ext cx="1971675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4"/>
            <a:ext cx="5762625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64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868"/>
            <a:ext cx="762000" cy="92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219" r:id="rId8"/>
    <p:sldLayoutId id="2147484220" r:id="rId9"/>
    <p:sldLayoutId id="2147484174" r:id="rId10"/>
    <p:sldLayoutId id="2147484175" r:id="rId11"/>
    <p:sldLayoutId id="2147484176" r:id="rId12"/>
    <p:sldLayoutId id="2147484177" r:id="rId13"/>
    <p:sldLayoutId id="2147484178" r:id="rId14"/>
    <p:sldLayoutId id="2147484179" r:id="rId15"/>
    <p:sldLayoutId id="2147484180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81B0E-002C-4C53-8304-D626B75E1E62}" type="datetimeFigureOut">
              <a:rPr lang="en-US" smtClean="0"/>
              <a:t>8/17/2016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01B50-B0A7-4A9E-928B-A209230AA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3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7221" tIns="38611" rIns="77221" bIns="386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3"/>
            <a:ext cx="2667000" cy="365125"/>
          </a:xfrm>
          <a:prstGeom prst="rect">
            <a:avLst/>
          </a:prstGeom>
        </p:spPr>
        <p:txBody>
          <a:bodyPr vert="horz" lIns="77221" tIns="38611" rIns="77221" bIns="38611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5" y="6248403"/>
            <a:ext cx="5421313" cy="365125"/>
          </a:xfrm>
          <a:prstGeom prst="rect">
            <a:avLst/>
          </a:prstGeom>
        </p:spPr>
        <p:txBody>
          <a:bodyPr vert="horz" lIns="77221" tIns="38611" rIns="77221" bIns="38611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6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rgbClr val="003767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219202"/>
            <a:ext cx="533400" cy="262642"/>
          </a:xfrm>
          <a:prstGeom prst="rect">
            <a:avLst/>
          </a:prstGeom>
          <a:noFill/>
        </p:spPr>
        <p:txBody>
          <a:bodyPr lIns="77221" tIns="38611" rIns="77221" bIns="38611">
            <a:spAutoFit/>
          </a:bodyPr>
          <a:lstStyle/>
          <a:p>
            <a:pPr algn="ctr">
              <a:defRPr/>
            </a:pPr>
            <a:fld id="{D6E09BB9-A952-42D8-A691-E05710693632}" type="slidenum">
              <a:rPr lang="en-US" sz="1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algn="ctr"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3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64" r:id="rId5"/>
    <p:sldLayoutId id="2147484165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7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2pPr>
      <a:lvl3pPr algn="l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3pPr>
      <a:lvl4pPr algn="l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4pPr>
      <a:lvl5pPr algn="l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5pPr>
      <a:lvl6pPr marL="386105" algn="l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6pPr>
      <a:lvl7pPr marL="772211" algn="l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7pPr>
      <a:lvl8pPr marL="1158316" algn="l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8pPr>
      <a:lvl9pPr marL="1544422" algn="l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9pPr>
    </p:titleStyle>
    <p:bodyStyle>
      <a:lvl1pPr marL="269470" indent="-269470" algn="l" rtl="0" fontAlgn="base">
        <a:spcBef>
          <a:spcPts val="591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0280" indent="-230591" algn="l" rtl="0" fontAlgn="base">
        <a:spcBef>
          <a:spcPts val="464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72211" indent="-193053" algn="l" rtl="0" fontAlgn="base">
        <a:spcBef>
          <a:spcPts val="422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158316" indent="-193053" algn="l" rtl="0" fontAlgn="base">
        <a:spcBef>
          <a:spcPts val="338"/>
        </a:spcBef>
        <a:spcAft>
          <a:spcPct val="0"/>
        </a:spcAft>
        <a:buClr>
          <a:srgbClr val="D2DA7A"/>
        </a:buClr>
        <a:buSzPct val="75000"/>
        <a:buFont typeface="Wingdings" pitchFamily="2" charset="2"/>
        <a:buChar char="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422" indent="-193053" algn="l" rtl="0" fontAlgn="base">
        <a:spcBef>
          <a:spcPts val="338"/>
        </a:spcBef>
        <a:spcAft>
          <a:spcPct val="0"/>
        </a:spcAft>
        <a:buClr>
          <a:srgbClr val="FADA7A"/>
        </a:buClr>
        <a:buSzPct val="65000"/>
        <a:buFont typeface="Wingdings" pitchFamily="2" charset="2"/>
        <a:buChar char="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776085" indent="-193053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07748" indent="-193053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39411" indent="-193053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471075" indent="-193053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861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722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1583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5444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93052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3166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7027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0888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77221" tIns="38611" rIns="77221" bIns="3861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77221" tIns="38611" rIns="77221" bIns="386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77221" tIns="38611" rIns="77221" bIns="38611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BED9F-931F-4863-BA6B-2756DFCB46EF}" type="datetimeFigureOut">
              <a:rPr lang="en-US" smtClean="0"/>
              <a:pPr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77221" tIns="38611" rIns="77221" bIns="38611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77221" tIns="38611" rIns="77221" bIns="38611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4661F-4136-4051-9A21-7CCAE91B89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585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</p:sldLayoutIdLst>
  <p:txStyles>
    <p:titleStyle>
      <a:lvl1pPr algn="ctr" defTabSz="772211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9579" indent="-289579" algn="l" defTabSz="772211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7421" indent="-241316" algn="l" defTabSz="772211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65264" indent="-193053" algn="l" defTabSz="77221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51369" indent="-193053" algn="l" defTabSz="772211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7474" indent="-193053" algn="l" defTabSz="772211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3580" indent="-193053" algn="l" defTabSz="772211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09685" indent="-193053" algn="l" defTabSz="772211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895791" indent="-193053" algn="l" defTabSz="772211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281896" indent="-193053" algn="l" defTabSz="772211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221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6105" algn="l" defTabSz="77221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2211" algn="l" defTabSz="77221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8316" algn="l" defTabSz="77221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422" algn="l" defTabSz="77221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30527" algn="l" defTabSz="77221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16632" algn="l" defTabSz="77221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02738" algn="l" defTabSz="77221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8843" algn="l" defTabSz="77221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7221" tIns="38611" rIns="77221" bIns="386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3"/>
            <a:ext cx="2667000" cy="365125"/>
          </a:xfrm>
          <a:prstGeom prst="rect">
            <a:avLst/>
          </a:prstGeom>
        </p:spPr>
        <p:txBody>
          <a:bodyPr vert="horz" lIns="77221" tIns="38611" rIns="77221" bIns="38611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5" y="6248403"/>
            <a:ext cx="5421313" cy="365125"/>
          </a:xfrm>
          <a:prstGeom prst="rect">
            <a:avLst/>
          </a:prstGeom>
        </p:spPr>
        <p:txBody>
          <a:bodyPr vert="horz" lIns="77221" tIns="38611" rIns="77221" bIns="38611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6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rgbClr val="003767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7221" tIns="38611" rIns="77221" bIns="3861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219202"/>
            <a:ext cx="533400" cy="262642"/>
          </a:xfrm>
          <a:prstGeom prst="rect">
            <a:avLst/>
          </a:prstGeom>
          <a:noFill/>
        </p:spPr>
        <p:txBody>
          <a:bodyPr lIns="77221" tIns="38611" rIns="77221" bIns="38611">
            <a:spAutoFit/>
          </a:bodyPr>
          <a:lstStyle/>
          <a:p>
            <a:pPr algn="ctr">
              <a:defRPr/>
            </a:pPr>
            <a:fld id="{D6E09BB9-A952-42D8-A691-E05710693632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 algn="ctr">
                <a:defRPr/>
              </a:pPr>
              <a:t>‹#›</a:t>
            </a:fld>
            <a:endParaRPr lang="en-US" sz="1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19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7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2pPr>
      <a:lvl3pPr algn="l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3pPr>
      <a:lvl4pPr algn="l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4pPr>
      <a:lvl5pPr algn="l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5pPr>
      <a:lvl6pPr marL="386105" algn="l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6pPr>
      <a:lvl7pPr marL="772211" algn="l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7pPr>
      <a:lvl8pPr marL="1158316" algn="l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8pPr>
      <a:lvl9pPr marL="1544422" algn="l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w Cen MT"/>
        </a:defRPr>
      </a:lvl9pPr>
    </p:titleStyle>
    <p:bodyStyle>
      <a:lvl1pPr marL="269470" indent="-269470" algn="l" rtl="0" fontAlgn="base">
        <a:spcBef>
          <a:spcPts val="591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0280" indent="-230591" algn="l" rtl="0" fontAlgn="base">
        <a:spcBef>
          <a:spcPts val="464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72211" indent="-193053" algn="l" rtl="0" fontAlgn="base">
        <a:spcBef>
          <a:spcPts val="422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158316" indent="-193053" algn="l" rtl="0" fontAlgn="base">
        <a:spcBef>
          <a:spcPts val="338"/>
        </a:spcBef>
        <a:spcAft>
          <a:spcPct val="0"/>
        </a:spcAft>
        <a:buClr>
          <a:srgbClr val="D2DA7A"/>
        </a:buClr>
        <a:buSzPct val="75000"/>
        <a:buFont typeface="Wingdings" pitchFamily="2" charset="2"/>
        <a:buChar char="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422" indent="-193053" algn="l" rtl="0" fontAlgn="base">
        <a:spcBef>
          <a:spcPts val="338"/>
        </a:spcBef>
        <a:spcAft>
          <a:spcPct val="0"/>
        </a:spcAft>
        <a:buClr>
          <a:srgbClr val="FADA7A"/>
        </a:buClr>
        <a:buSzPct val="65000"/>
        <a:buFont typeface="Wingdings" pitchFamily="2" charset="2"/>
        <a:buChar char="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776085" indent="-193053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07748" indent="-193053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39411" indent="-193053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471075" indent="-193053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861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722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1583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5444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93052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3166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7027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0888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35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FB2AB-81C5-4465-B053-8FE61CE95025}" type="datetimeFigureOut">
              <a:rPr lang="en-US" smtClean="0"/>
              <a:t>8/17/2016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13FEC-2478-494E-B031-F3E23B8B48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35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riia-usa.org/rmj/" TargetMode="External"/><Relationship Id="rId2" Type="http://schemas.openxmlformats.org/officeDocument/2006/relationships/hyperlink" Target="https://www.onefpa.org/journal/Pages/Reversing%20the%20Conventional%20Wisdom%20Using%20Home%20Equity%20to%20Supplement%20Retirement%20Income.aspx" TargetMode="Externa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Coordinated Investment Portfolio and Reverse Mortgage Withdrawals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Sacks</a:t>
            </a:r>
            <a:r>
              <a:rPr lang="en-US" sz="2400" dirty="0"/>
              <a:t>, Barry H., and Stephen R. Sacks. 2012. “</a:t>
            </a:r>
            <a:r>
              <a:rPr lang="en-US" sz="2400" dirty="0">
                <a:hlinkClick r:id="rId2"/>
              </a:rPr>
              <a:t>Reversing the Conventional Wisdom: Using Home Equity to Supplement Retirement Income</a:t>
            </a:r>
            <a:r>
              <a:rPr lang="en-US" sz="2400" dirty="0"/>
              <a:t>.” </a:t>
            </a:r>
            <a:r>
              <a:rPr lang="en-US" sz="2400" i="1" dirty="0"/>
              <a:t>Journal of Financial Planning </a:t>
            </a:r>
            <a:r>
              <a:rPr lang="en-US" sz="2400" dirty="0"/>
              <a:t>25(2): 43-52</a:t>
            </a:r>
            <a:r>
              <a:rPr lang="en-US" sz="2400" dirty="0" smtClean="0"/>
              <a:t>.</a:t>
            </a:r>
          </a:p>
          <a:p>
            <a:r>
              <a:rPr lang="en-US" sz="2500" dirty="0" smtClean="0"/>
              <a:t>Sacks, Barry, and Mary Jo </a:t>
            </a:r>
            <a:r>
              <a:rPr lang="en-US" sz="2500" dirty="0" err="1" smtClean="0"/>
              <a:t>Lafaye</a:t>
            </a:r>
            <a:r>
              <a:rPr lang="en-US" sz="2500" dirty="0" smtClean="0"/>
              <a:t>, Case Study. In Giordano</a:t>
            </a:r>
            <a:r>
              <a:rPr lang="en-US" sz="2500" dirty="0"/>
              <a:t>, Shelley. 2016 “</a:t>
            </a:r>
            <a:r>
              <a:rPr lang="en-US" sz="2500" dirty="0">
                <a:hlinkClick r:id="rId3"/>
              </a:rPr>
              <a:t>An Alternative Asset to Buffer Sequence-of-Return Risk in </a:t>
            </a:r>
            <a:r>
              <a:rPr lang="en-US" sz="2500" dirty="0" smtClean="0">
                <a:hlinkClick r:id="rId3"/>
              </a:rPr>
              <a:t>Retirement.</a:t>
            </a:r>
            <a:r>
              <a:rPr lang="en-US" sz="2500" dirty="0" smtClean="0"/>
              <a:t>” </a:t>
            </a:r>
            <a:r>
              <a:rPr lang="en-US" sz="2500" i="1" dirty="0" smtClean="0"/>
              <a:t>The </a:t>
            </a:r>
            <a:r>
              <a:rPr lang="en-US" sz="2500" i="1" dirty="0"/>
              <a:t>Retirement Management Journal</a:t>
            </a:r>
            <a:r>
              <a:rPr lang="en-US" sz="2500" dirty="0"/>
              <a:t>, 6(1): </a:t>
            </a:r>
            <a:r>
              <a:rPr lang="en-US" sz="2500" dirty="0" smtClean="0"/>
              <a:t>17-26.</a:t>
            </a:r>
          </a:p>
          <a:p>
            <a:pPr marL="0" indent="0">
              <a:buNone/>
            </a:pPr>
            <a:r>
              <a:rPr lang="en-US" sz="2500" dirty="0"/>
              <a:t>	</a:t>
            </a:r>
            <a:r>
              <a:rPr lang="en-US" sz="2500" dirty="0" smtClean="0"/>
              <a:t>(Case study of living on portfolio from 1973 – 2002)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87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03517"/>
            <a:ext cx="7837487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6227914" y="1182241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6225873" y="1323739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6212410" y="1759192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190911" y="2393475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208491" y="4380605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227914" y="5317650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227914" y="5459147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795159" y="103517"/>
            <a:ext cx="4159060" cy="6556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82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03517"/>
            <a:ext cx="7837487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6227914" y="1182241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6225873" y="1323739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6212410" y="1759192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190911" y="2393475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208491" y="4380605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227914" y="5317650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227914" y="5459147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58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03517"/>
            <a:ext cx="7837487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6227914" y="1182241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6225873" y="1323739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6212410" y="1759192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190911" y="2393475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208491" y="4380605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227914" y="5317650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227914" y="5459147"/>
            <a:ext cx="519417" cy="14149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13232" y="5910263"/>
            <a:ext cx="4041648" cy="3385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-$538,773  Net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55464" y="5901156"/>
            <a:ext cx="3593592" cy="3385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CC00"/>
                </a:solidFill>
              </a:rPr>
              <a:t>+$394,991 Net</a:t>
            </a:r>
            <a:endParaRPr lang="en-US" sz="1600" dirty="0">
              <a:solidFill>
                <a:srgbClr val="00CC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34056" y="6334542"/>
            <a:ext cx="4041648" cy="338554"/>
          </a:xfrm>
          <a:prstGeom prst="rect">
            <a:avLst/>
          </a:prstGeom>
          <a:noFill/>
          <a:ln w="19050">
            <a:solidFill>
              <a:srgbClr val="00C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CC00"/>
                </a:solidFill>
              </a:rPr>
              <a:t>+$933,764 Estate Increase</a:t>
            </a:r>
            <a:endParaRPr lang="en-US" sz="1600" b="1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65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30-Year $500,000 Portfolio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/>
              <a:t>50/50 equity/bond: </a:t>
            </a:r>
            <a:r>
              <a:rPr lang="en-US" sz="3000" dirty="0"/>
              <a:t>1973 – 2003 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798453"/>
              </p:ext>
            </p:extLst>
          </p:nvPr>
        </p:nvGraphicFramePr>
        <p:xfrm>
          <a:off x="517071" y="1575597"/>
          <a:ext cx="5470072" cy="4719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03688" y="2071689"/>
            <a:ext cx="1790667" cy="339572"/>
          </a:xfrm>
          <a:prstGeom prst="rect">
            <a:avLst/>
          </a:prstGeom>
          <a:noFill/>
          <a:ln>
            <a:noFill/>
          </a:ln>
        </p:spPr>
        <p:txBody>
          <a:bodyPr wrap="none" lIns="77208" tIns="38604" rIns="77208" bIns="386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prstClr val="black"/>
                </a:solidFill>
                <a:latin typeface="+mn-lt"/>
              </a:rPr>
              <a:t>No Withdrawals</a:t>
            </a:r>
          </a:p>
        </p:txBody>
      </p:sp>
    </p:spTree>
    <p:extLst>
      <p:ext uri="{BB962C8B-B14F-4D97-AF65-F5344CB8AC3E}">
        <p14:creationId xmlns:p14="http://schemas.microsoft.com/office/powerpoint/2010/main" val="271712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30-Year $500,000 Portfolio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/>
              <a:t>50/50 equity/bond: </a:t>
            </a:r>
            <a:r>
              <a:rPr lang="en-US" sz="3000" dirty="0"/>
              <a:t>1973 – 2003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4143" y="3303987"/>
            <a:ext cx="2730500" cy="2040038"/>
          </a:xfrm>
          <a:prstGeom prst="rect">
            <a:avLst/>
          </a:prstGeom>
          <a:noFill/>
        </p:spPr>
        <p:txBody>
          <a:bodyPr wrap="square" lIns="77208" tIns="38604" rIns="77208" bIns="38604" rtlCol="0">
            <a:spAutoFit/>
          </a:bodyPr>
          <a:lstStyle/>
          <a:p>
            <a:pPr marL="241273" indent="-24127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 smtClean="0">
                <a:solidFill>
                  <a:prstClr val="black"/>
                </a:solidFill>
                <a:latin typeface="+mn-lt"/>
              </a:rPr>
              <a:t>First decade: weak</a:t>
            </a:r>
          </a:p>
          <a:p>
            <a:pPr marL="124487" lvl="1">
              <a:lnSpc>
                <a:spcPct val="150000"/>
              </a:lnSpc>
            </a:pPr>
            <a:r>
              <a:rPr lang="en-US" sz="1700" i="1" dirty="0" smtClean="0">
                <a:solidFill>
                  <a:prstClr val="black"/>
                </a:solidFill>
              </a:rPr>
              <a:t>  (</a:t>
            </a:r>
            <a:r>
              <a:rPr lang="en-US" sz="1700" i="1" dirty="0">
                <a:solidFill>
                  <a:prstClr val="black"/>
                </a:solidFill>
              </a:rPr>
              <a:t>Arab oil embargo, …)</a:t>
            </a:r>
            <a:endParaRPr lang="en-US" sz="1700" b="1" dirty="0" smtClean="0">
              <a:solidFill>
                <a:prstClr val="black"/>
              </a:solidFill>
              <a:latin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 smtClean="0">
                <a:solidFill>
                  <a:prstClr val="black"/>
                </a:solidFill>
                <a:latin typeface="+mn-lt"/>
              </a:rPr>
              <a:t>Middle decade: good</a:t>
            </a:r>
            <a:endParaRPr lang="en-US" sz="1700" b="1" dirty="0">
              <a:solidFill>
                <a:prstClr val="black"/>
              </a:solidFill>
              <a:latin typeface="+mn-lt"/>
            </a:endParaRPr>
          </a:p>
          <a:p>
            <a:pPr marL="241273" indent="-24127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  <a:latin typeface="+mn-lt"/>
              </a:rPr>
              <a:t>L</a:t>
            </a:r>
            <a:r>
              <a:rPr lang="en-US" sz="1700" b="1" dirty="0" smtClean="0">
                <a:solidFill>
                  <a:prstClr val="black"/>
                </a:solidFill>
                <a:latin typeface="+mn-lt"/>
              </a:rPr>
              <a:t>ast decade: great   </a:t>
            </a:r>
            <a:r>
              <a:rPr lang="en-US" sz="1700" i="1" dirty="0">
                <a:solidFill>
                  <a:prstClr val="black"/>
                </a:solidFill>
                <a:latin typeface="+mn-lt"/>
              </a:rPr>
              <a:t>(dot.com boom)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6419274"/>
              </p:ext>
            </p:extLst>
          </p:nvPr>
        </p:nvGraphicFramePr>
        <p:xfrm>
          <a:off x="517071" y="1575597"/>
          <a:ext cx="5470072" cy="4719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/>
          <p:cNvSpPr/>
          <p:nvPr/>
        </p:nvSpPr>
        <p:spPr>
          <a:xfrm rot="21096646">
            <a:off x="1706667" y="5228140"/>
            <a:ext cx="1453424" cy="485101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7208" tIns="38604" rIns="77208" bIns="38604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03688" y="2071689"/>
            <a:ext cx="1790667" cy="339572"/>
          </a:xfrm>
          <a:prstGeom prst="rect">
            <a:avLst/>
          </a:prstGeom>
          <a:noFill/>
          <a:ln>
            <a:noFill/>
          </a:ln>
        </p:spPr>
        <p:txBody>
          <a:bodyPr wrap="none" lIns="77208" tIns="38604" rIns="77208" bIns="386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prstClr val="black"/>
                </a:solidFill>
                <a:latin typeface="+mn-lt"/>
              </a:rPr>
              <a:t>No Withdrawals</a:t>
            </a:r>
          </a:p>
        </p:txBody>
      </p:sp>
    </p:spTree>
    <p:extLst>
      <p:ext uri="{BB962C8B-B14F-4D97-AF65-F5344CB8AC3E}">
        <p14:creationId xmlns:p14="http://schemas.microsoft.com/office/powerpoint/2010/main" val="432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30-Year $500,000 Portfolio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/>
              <a:t>50/50 equity/bond: </a:t>
            </a:r>
            <a:r>
              <a:rPr lang="en-US" sz="3000" dirty="0"/>
              <a:t>1973 – 2003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4143" y="3303987"/>
            <a:ext cx="2730500" cy="2040038"/>
          </a:xfrm>
          <a:prstGeom prst="rect">
            <a:avLst/>
          </a:prstGeom>
          <a:noFill/>
        </p:spPr>
        <p:txBody>
          <a:bodyPr wrap="square" lIns="77208" tIns="38604" rIns="77208" bIns="38604" rtlCol="0">
            <a:spAutoFit/>
          </a:bodyPr>
          <a:lstStyle/>
          <a:p>
            <a:pPr marL="241273" indent="-24127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 smtClean="0">
                <a:solidFill>
                  <a:prstClr val="black"/>
                </a:solidFill>
                <a:latin typeface="+mn-lt"/>
              </a:rPr>
              <a:t>First decade: weak</a:t>
            </a:r>
          </a:p>
          <a:p>
            <a:pPr marL="124487" lvl="1">
              <a:lnSpc>
                <a:spcPct val="150000"/>
              </a:lnSpc>
            </a:pPr>
            <a:r>
              <a:rPr lang="en-US" sz="1700" i="1" dirty="0" smtClean="0">
                <a:solidFill>
                  <a:prstClr val="black"/>
                </a:solidFill>
              </a:rPr>
              <a:t>  (</a:t>
            </a:r>
            <a:r>
              <a:rPr lang="en-US" sz="1700" i="1" dirty="0">
                <a:solidFill>
                  <a:prstClr val="black"/>
                </a:solidFill>
              </a:rPr>
              <a:t>Arab oil embargo, …)</a:t>
            </a:r>
            <a:endParaRPr lang="en-US" sz="1700" b="1" dirty="0" smtClean="0">
              <a:solidFill>
                <a:prstClr val="black"/>
              </a:solidFill>
              <a:latin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 smtClean="0">
                <a:solidFill>
                  <a:prstClr val="black"/>
                </a:solidFill>
                <a:latin typeface="+mn-lt"/>
              </a:rPr>
              <a:t>Middle decade: good</a:t>
            </a:r>
            <a:endParaRPr lang="en-US" sz="1700" b="1" dirty="0">
              <a:solidFill>
                <a:prstClr val="black"/>
              </a:solidFill>
              <a:latin typeface="+mn-lt"/>
            </a:endParaRPr>
          </a:p>
          <a:p>
            <a:pPr marL="241273" indent="-24127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  <a:latin typeface="+mn-lt"/>
              </a:rPr>
              <a:t>L</a:t>
            </a:r>
            <a:r>
              <a:rPr lang="en-US" sz="1700" b="1" dirty="0" smtClean="0">
                <a:solidFill>
                  <a:prstClr val="black"/>
                </a:solidFill>
                <a:latin typeface="+mn-lt"/>
              </a:rPr>
              <a:t>ast decade: great   </a:t>
            </a:r>
            <a:r>
              <a:rPr lang="en-US" sz="1700" i="1" dirty="0">
                <a:solidFill>
                  <a:prstClr val="black"/>
                </a:solidFill>
                <a:latin typeface="+mn-lt"/>
              </a:rPr>
              <a:t>(dot.com </a:t>
            </a:r>
            <a:r>
              <a:rPr lang="en-US" sz="1700" i="1" dirty="0" smtClean="0">
                <a:solidFill>
                  <a:prstClr val="black"/>
                </a:solidFill>
                <a:latin typeface="+mn-lt"/>
              </a:rPr>
              <a:t>boom, Y2K)</a:t>
            </a:r>
            <a:endParaRPr lang="en-US" sz="1700" i="1" dirty="0">
              <a:solidFill>
                <a:prstClr val="black"/>
              </a:solidFill>
              <a:latin typeface="+mn-lt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2649333"/>
              </p:ext>
            </p:extLst>
          </p:nvPr>
        </p:nvGraphicFramePr>
        <p:xfrm>
          <a:off x="517071" y="1575597"/>
          <a:ext cx="5470072" cy="4719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/>
          <p:cNvSpPr/>
          <p:nvPr/>
        </p:nvSpPr>
        <p:spPr>
          <a:xfrm rot="21096646">
            <a:off x="1706667" y="5228140"/>
            <a:ext cx="1453424" cy="485101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7208" tIns="38604" rIns="77208" bIns="38604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03688" y="2071689"/>
            <a:ext cx="1790667" cy="339572"/>
          </a:xfrm>
          <a:prstGeom prst="rect">
            <a:avLst/>
          </a:prstGeom>
          <a:noFill/>
          <a:ln>
            <a:noFill/>
          </a:ln>
        </p:spPr>
        <p:txBody>
          <a:bodyPr wrap="none" lIns="77208" tIns="38604" rIns="77208" bIns="386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prstClr val="black"/>
                </a:solidFill>
                <a:latin typeface="+mn-lt"/>
              </a:rPr>
              <a:t>No Withdrawals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2927" y="4846677"/>
            <a:ext cx="770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Weak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 rot="18438491">
            <a:off x="4074805" y="2836207"/>
            <a:ext cx="2045719" cy="467863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7208" tIns="38604" rIns="77208" bIns="38604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60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30-Year $500,000 Portfolio</a:t>
            </a:r>
            <a:r>
              <a:rPr lang="en-US" sz="3400" dirty="0"/>
              <a:t/>
            </a:r>
            <a:br>
              <a:rPr lang="en-US" sz="3400" dirty="0"/>
            </a:br>
            <a:r>
              <a:rPr lang="en-US" sz="2700" dirty="0"/>
              <a:t>50/50 equity/bond: </a:t>
            </a:r>
            <a:r>
              <a:rPr lang="en-US" sz="3000" dirty="0"/>
              <a:t>1973 – 2003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361619"/>
              </p:ext>
            </p:extLst>
          </p:nvPr>
        </p:nvGraphicFramePr>
        <p:xfrm>
          <a:off x="517071" y="1575597"/>
          <a:ext cx="5470072" cy="4719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05504" y="2071689"/>
            <a:ext cx="1790667" cy="339572"/>
          </a:xfrm>
          <a:prstGeom prst="rect">
            <a:avLst/>
          </a:prstGeom>
          <a:noFill/>
          <a:ln>
            <a:noFill/>
          </a:ln>
        </p:spPr>
        <p:txBody>
          <a:bodyPr wrap="none" lIns="77208" tIns="38604" rIns="77208" bIns="386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latin typeface="+mn-lt"/>
              </a:rPr>
              <a:t>No Withdrawals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23862" y="4402339"/>
            <a:ext cx="2793999" cy="1663011"/>
          </a:xfrm>
          <a:prstGeom prst="rect">
            <a:avLst/>
          </a:prstGeom>
          <a:noFill/>
        </p:spPr>
        <p:txBody>
          <a:bodyPr wrap="square" lIns="77208" tIns="38604" rIns="77208" bIns="386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 b="1" dirty="0" smtClean="0">
              <a:solidFill>
                <a:srgbClr val="337D41"/>
              </a:solidFill>
              <a:latin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 b="1" dirty="0">
              <a:solidFill>
                <a:srgbClr val="337D41"/>
              </a:solidFill>
              <a:latin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srgbClr val="337D41"/>
                </a:solidFill>
                <a:latin typeface="+mn-lt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 b="1" dirty="0">
              <a:solidFill>
                <a:srgbClr val="337D41"/>
              </a:solidFill>
              <a:latin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srgbClr val="C00000"/>
                </a:solidFill>
                <a:latin typeface="+mn-lt"/>
              </a:rPr>
              <a:t>Last Resort - ReLOC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37D4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47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u="sng" dirty="0"/>
              <a:t>Coordinate</a:t>
            </a:r>
            <a:r>
              <a:rPr lang="en-US" sz="3000" dirty="0"/>
              <a:t> ReLOC </a:t>
            </a:r>
            <a:r>
              <a:rPr lang="en-US" sz="3000" dirty="0" smtClean="0"/>
              <a:t>and Portfolio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2800" dirty="0" smtClean="0"/>
              <a:t>Don’t withdraw from portfolio after a down year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89" y="1656331"/>
            <a:ext cx="7998407" cy="846535"/>
          </a:xfrm>
        </p:spPr>
        <p:txBody>
          <a:bodyPr lIns="81630" tIns="40816" rIns="81630" bIns="40816"/>
          <a:lstStyle/>
          <a:p>
            <a:r>
              <a:rPr lang="en-US" sz="2000" dirty="0" smtClean="0"/>
              <a:t>Establish ReLOC </a:t>
            </a:r>
            <a:r>
              <a:rPr lang="en-US" sz="2000" dirty="0"/>
              <a:t>at beginning of retirement</a:t>
            </a:r>
          </a:p>
          <a:p>
            <a:r>
              <a:rPr lang="en-US" sz="2000" dirty="0" smtClean="0"/>
              <a:t>Beginning </a:t>
            </a:r>
            <a:r>
              <a:rPr lang="en-US" sz="2000" dirty="0"/>
              <a:t>of </a:t>
            </a:r>
            <a:r>
              <a:rPr lang="en-US" sz="2000" dirty="0" smtClean="0"/>
              <a:t>each year</a:t>
            </a:r>
            <a:r>
              <a:rPr lang="en-US" sz="2000" dirty="0"/>
              <a:t>: Set aside this year’s </a:t>
            </a:r>
            <a:r>
              <a:rPr lang="en-US" sz="2000" dirty="0" smtClean="0"/>
              <a:t>spending</a:t>
            </a:r>
          </a:p>
          <a:p>
            <a:r>
              <a:rPr lang="en-US" sz="2000" dirty="0" smtClean="0"/>
              <a:t>Where to get spending money? Portfolio or Reverse Mortgage?</a:t>
            </a:r>
            <a:endParaRPr lang="en-US" sz="2000" dirty="0"/>
          </a:p>
          <a:p>
            <a:pPr marL="309635" lvl="1" indent="0">
              <a:buNone/>
            </a:pPr>
            <a:endParaRPr lang="en-US" sz="2300" dirty="0"/>
          </a:p>
          <a:p>
            <a:pPr marL="0" indent="-20106">
              <a:buNone/>
            </a:pPr>
            <a:endParaRPr lang="en-US" sz="2700" dirty="0"/>
          </a:p>
        </p:txBody>
      </p:sp>
      <p:sp>
        <p:nvSpPr>
          <p:cNvPr id="4" name="Right Arrow 3"/>
          <p:cNvSpPr/>
          <p:nvPr/>
        </p:nvSpPr>
        <p:spPr>
          <a:xfrm rot="20754871">
            <a:off x="4807855" y="3411173"/>
            <a:ext cx="762000" cy="232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208" tIns="38604" rIns="77208" bIns="38604" spcCol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rot="715155">
            <a:off x="4863580" y="4126824"/>
            <a:ext cx="762000" cy="232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208" tIns="38604" rIns="77208" bIns="38604" spcCol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95071" y="3430310"/>
            <a:ext cx="909335" cy="785848"/>
          </a:xfrm>
          <a:prstGeom prst="rect">
            <a:avLst/>
          </a:prstGeom>
          <a:noFill/>
        </p:spPr>
        <p:txBody>
          <a:bodyPr wrap="none" lIns="77208" tIns="38604" rIns="77208" bIns="38604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solidFill>
                  <a:prstClr val="black"/>
                </a:solidFill>
                <a:latin typeface="+mn-lt"/>
              </a:rPr>
              <a:t>Up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solidFill>
                  <a:prstClr val="black"/>
                </a:solidFill>
                <a:latin typeface="+mn-lt"/>
              </a:rPr>
              <a:t>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4595" y="3645219"/>
            <a:ext cx="2430586" cy="431905"/>
          </a:xfrm>
          <a:prstGeom prst="rect">
            <a:avLst/>
          </a:prstGeom>
          <a:noFill/>
        </p:spPr>
        <p:txBody>
          <a:bodyPr wrap="none" lIns="77208" tIns="38604" rIns="77208" bIns="386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solidFill>
                  <a:srgbClr val="464653"/>
                </a:solidFill>
                <a:latin typeface="+mn-lt"/>
              </a:rPr>
              <a:t>Portfolio last year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58846" y="4108967"/>
            <a:ext cx="2053879" cy="431905"/>
          </a:xfrm>
          <a:prstGeom prst="rect">
            <a:avLst/>
          </a:prstGeom>
          <a:noFill/>
        </p:spPr>
        <p:txBody>
          <a:bodyPr wrap="none" lIns="77208" tIns="38604" rIns="77208" bIns="386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solidFill>
                  <a:srgbClr val="464653"/>
                </a:solidFill>
                <a:latin typeface="+mn-lt"/>
              </a:rPr>
              <a:t>$ from ReLOC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38110" y="3152216"/>
            <a:ext cx="2151663" cy="431905"/>
          </a:xfrm>
          <a:prstGeom prst="rect">
            <a:avLst/>
          </a:prstGeom>
          <a:noFill/>
        </p:spPr>
        <p:txBody>
          <a:bodyPr wrap="none" lIns="77208" tIns="38604" rIns="77208" bIns="386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solidFill>
                  <a:srgbClr val="464653"/>
                </a:solidFill>
                <a:latin typeface="+mn-lt"/>
              </a:rPr>
              <a:t>$ from Portfolio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6878" y="4905053"/>
            <a:ext cx="7302501" cy="385739"/>
          </a:xfrm>
          <a:prstGeom prst="rect">
            <a:avLst/>
          </a:prstGeom>
        </p:spPr>
        <p:txBody>
          <a:bodyPr wrap="square" lIns="77208" tIns="38604" rIns="77208" bIns="3860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464653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09296" y="5886449"/>
            <a:ext cx="4426350" cy="293420"/>
          </a:xfrm>
          <a:prstGeom prst="rect">
            <a:avLst/>
          </a:prstGeom>
          <a:noFill/>
        </p:spPr>
        <p:txBody>
          <a:bodyPr wrap="none" lIns="77221" tIns="38611" rIns="77221" bIns="38611" rtlCol="0">
            <a:spAutoFit/>
          </a:bodyPr>
          <a:lstStyle/>
          <a:p>
            <a:r>
              <a:rPr lang="en-US" sz="1400" dirty="0">
                <a:latin typeface="+mn-lt"/>
              </a:rPr>
              <a:t>Sacks and Sacks, Journal of Financial Planning, 2012</a:t>
            </a:r>
          </a:p>
        </p:txBody>
      </p:sp>
    </p:spTree>
    <p:extLst>
      <p:ext uri="{BB962C8B-B14F-4D97-AF65-F5344CB8AC3E}">
        <p14:creationId xmlns:p14="http://schemas.microsoft.com/office/powerpoint/2010/main" val="312459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/>
              <a:t>30-Year $500,000 Portfolio</a:t>
            </a:r>
            <a:br>
              <a:rPr lang="en-US" sz="2700" dirty="0"/>
            </a:br>
            <a:r>
              <a:rPr lang="en-US" sz="2700" dirty="0"/>
              <a:t>50/50 equity/bond: </a:t>
            </a:r>
            <a:r>
              <a:rPr lang="en-US" sz="3000" dirty="0"/>
              <a:t>1973 – 2003</a:t>
            </a:r>
            <a:endParaRPr lang="en-US" sz="27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6500626"/>
              </p:ext>
            </p:extLst>
          </p:nvPr>
        </p:nvGraphicFramePr>
        <p:xfrm>
          <a:off x="517071" y="1575597"/>
          <a:ext cx="5470072" cy="4719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05504" y="2071689"/>
            <a:ext cx="1790667" cy="339572"/>
          </a:xfrm>
          <a:prstGeom prst="rect">
            <a:avLst/>
          </a:prstGeom>
          <a:noFill/>
          <a:ln>
            <a:noFill/>
          </a:ln>
        </p:spPr>
        <p:txBody>
          <a:bodyPr wrap="none" lIns="77208" tIns="38604" rIns="77208" bIns="386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latin typeface="+mn-lt"/>
              </a:rPr>
              <a:t>No Withdrawals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42002" y="4420199"/>
            <a:ext cx="2793999" cy="1924621"/>
          </a:xfrm>
          <a:prstGeom prst="rect">
            <a:avLst/>
          </a:prstGeom>
          <a:noFill/>
        </p:spPr>
        <p:txBody>
          <a:bodyPr wrap="square" lIns="77208" tIns="38604" rIns="77208" bIns="3860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 b="1" dirty="0" smtClean="0">
              <a:solidFill>
                <a:srgbClr val="337D41"/>
              </a:solidFill>
              <a:latin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 b="1" dirty="0">
              <a:solidFill>
                <a:srgbClr val="337D41"/>
              </a:solidFill>
              <a:latin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srgbClr val="337D41"/>
                </a:solidFill>
                <a:latin typeface="+mn-lt"/>
              </a:rPr>
              <a:t>Coordinated Strategy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 b="1" dirty="0" smtClean="0">
              <a:solidFill>
                <a:srgbClr val="337D41"/>
              </a:solidFill>
              <a:latin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700" b="1" dirty="0">
              <a:solidFill>
                <a:srgbClr val="337D41"/>
              </a:solidFill>
              <a:latin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srgbClr val="C00000"/>
                </a:solidFill>
                <a:latin typeface="+mn-lt"/>
              </a:rPr>
              <a:t>Last Resort - ReLOC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37D4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3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CBDstones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MAMC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Joanna MT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Joanna MT" pitchFamily="18" charset="0"/>
          </a:defRPr>
        </a:defPPr>
      </a:lstStyle>
    </a:lnDef>
  </a:objectDefaults>
  <a:extraClrSchemeLst>
    <a:extraClrScheme>
      <a:clrScheme name="MAMC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MC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MC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MC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MC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MC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MC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MC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MC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MC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MC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MC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1L PP Template 11-12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1L PP Template 11-12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171326</TotalTime>
  <Words>484</Words>
  <Application>Microsoft Office PowerPoint</Application>
  <PresentationFormat>On-screen Show (4:3)</PresentationFormat>
  <Paragraphs>73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TCBDstones</vt:lpstr>
      <vt:lpstr>3_Custom Design</vt:lpstr>
      <vt:lpstr>1_S1L PP Template 11-12</vt:lpstr>
      <vt:lpstr>Custom Design</vt:lpstr>
      <vt:lpstr>2_S1L PP Template 11-12</vt:lpstr>
      <vt:lpstr>1_Custom Design</vt:lpstr>
      <vt:lpstr>2_Custom Design</vt:lpstr>
      <vt:lpstr>Coordinated Investment Portfolio and Reverse Mortgage Withdrawals</vt:lpstr>
      <vt:lpstr>PowerPoint Presentation</vt:lpstr>
      <vt:lpstr>PowerPoint Presentation</vt:lpstr>
      <vt:lpstr>PowerPoint Presentation</vt:lpstr>
      <vt:lpstr>30-Year $500,000 Portfolio 50/50 equity/bond: 1973 – 2003 </vt:lpstr>
      <vt:lpstr>30-Year $500,000 Portfolio 50/50 equity/bond: 1973 – 2003 </vt:lpstr>
      <vt:lpstr>30-Year $500,000 Portfolio 50/50 equity/bond: 1973 – 2003 </vt:lpstr>
      <vt:lpstr>30-Year $500,000 Portfolio 50/50 equity/bond: 1973 – 2003</vt:lpstr>
      <vt:lpstr>Coordinate ReLOC and Portfolio Don’t withdraw from portfolio after a down year</vt:lpstr>
      <vt:lpstr>30-Year $500,000 Portfolio 50/50 equity/bond: 1973 – 2003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TDavison</dc:creator>
  <cp:lastModifiedBy>Tom</cp:lastModifiedBy>
  <cp:revision>1036</cp:revision>
  <cp:lastPrinted>2016-07-12T17:59:44Z</cp:lastPrinted>
  <dcterms:created xsi:type="dcterms:W3CDTF">2013-11-18T16:10:16Z</dcterms:created>
  <dcterms:modified xsi:type="dcterms:W3CDTF">2016-08-19T22:14:52Z</dcterms:modified>
</cp:coreProperties>
</file>