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  <p:sldMasterId id="2147483655" r:id="rId3"/>
    <p:sldMasterId id="2147483660" r:id="rId4"/>
  </p:sldMasterIdLst>
  <p:notesMasterIdLst>
    <p:notesMasterId r:id="rId11"/>
  </p:notesMasterIdLst>
  <p:sldIdLst>
    <p:sldId id="257" r:id="rId5"/>
    <p:sldId id="271" r:id="rId6"/>
    <p:sldId id="274" r:id="rId7"/>
    <p:sldId id="275" r:id="rId8"/>
    <p:sldId id="269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765"/>
    <a:srgbClr val="F6E8C3"/>
    <a:srgbClr val="5AB4AC"/>
    <a:srgbClr val="4E6878"/>
    <a:srgbClr val="496170"/>
    <a:srgbClr val="9ED0F0"/>
    <a:srgbClr val="425764"/>
    <a:srgbClr val="334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36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-1517" y="-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-2582" y="-91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38258458482209"/>
          <c:y val="3.5812672176308541E-2"/>
          <c:w val="0.86906481166845284"/>
          <c:h val="0.85911390208455352"/>
        </c:manualLayout>
      </c:layout>
      <c:areaChart>
        <c:grouping val="standard"/>
        <c:varyColors val="0"/>
        <c:ser>
          <c:idx val="2"/>
          <c:order val="0"/>
          <c:tx>
            <c:v>ira only</c:v>
          </c:tx>
          <c:spPr>
            <a:solidFill>
              <a:srgbClr val="5AB4AC"/>
            </a:solidFill>
            <a:ln w="25400">
              <a:noFill/>
            </a:ln>
          </c:spPr>
          <c:cat>
            <c:numRef>
              <c:f>'Final analysis'!$B$4:$B$37</c:f>
              <c:numCache>
                <c:formatCode>0</c:formatCode>
                <c:ptCount val="34"/>
                <c:pt idx="0" formatCode="General">
                  <c:v>62</c:v>
                </c:pt>
                <c:pt idx="1">
                  <c:v>63</c:v>
                </c:pt>
                <c:pt idx="2">
                  <c:v>64</c:v>
                </c:pt>
                <c:pt idx="3">
                  <c:v>65</c:v>
                </c:pt>
                <c:pt idx="4">
                  <c:v>66</c:v>
                </c:pt>
                <c:pt idx="5">
                  <c:v>67</c:v>
                </c:pt>
                <c:pt idx="6">
                  <c:v>68</c:v>
                </c:pt>
                <c:pt idx="7">
                  <c:v>69</c:v>
                </c:pt>
                <c:pt idx="8">
                  <c:v>70</c:v>
                </c:pt>
                <c:pt idx="9">
                  <c:v>71</c:v>
                </c:pt>
                <c:pt idx="10">
                  <c:v>72</c:v>
                </c:pt>
                <c:pt idx="11">
                  <c:v>73</c:v>
                </c:pt>
                <c:pt idx="12">
                  <c:v>74</c:v>
                </c:pt>
                <c:pt idx="13">
                  <c:v>75</c:v>
                </c:pt>
                <c:pt idx="14">
                  <c:v>76</c:v>
                </c:pt>
                <c:pt idx="15">
                  <c:v>77</c:v>
                </c:pt>
                <c:pt idx="16">
                  <c:v>78</c:v>
                </c:pt>
                <c:pt idx="17">
                  <c:v>79</c:v>
                </c:pt>
                <c:pt idx="18">
                  <c:v>80</c:v>
                </c:pt>
                <c:pt idx="19">
                  <c:v>81</c:v>
                </c:pt>
                <c:pt idx="20">
                  <c:v>82</c:v>
                </c:pt>
                <c:pt idx="21">
                  <c:v>83</c:v>
                </c:pt>
                <c:pt idx="22">
                  <c:v>84</c:v>
                </c:pt>
                <c:pt idx="23">
                  <c:v>85</c:v>
                </c:pt>
                <c:pt idx="24">
                  <c:v>86</c:v>
                </c:pt>
                <c:pt idx="25">
                  <c:v>87</c:v>
                </c:pt>
                <c:pt idx="26">
                  <c:v>88</c:v>
                </c:pt>
                <c:pt idx="27">
                  <c:v>89</c:v>
                </c:pt>
                <c:pt idx="28">
                  <c:v>90</c:v>
                </c:pt>
                <c:pt idx="29">
                  <c:v>91</c:v>
                </c:pt>
                <c:pt idx="30">
                  <c:v>92</c:v>
                </c:pt>
                <c:pt idx="31">
                  <c:v>93</c:v>
                </c:pt>
                <c:pt idx="32">
                  <c:v>94</c:v>
                </c:pt>
                <c:pt idx="33">
                  <c:v>95</c:v>
                </c:pt>
              </c:numCache>
            </c:numRef>
          </c:cat>
          <c:val>
            <c:numRef>
              <c:f>'Final analysis'!$N$4:$N$37</c:f>
              <c:numCache>
                <c:formatCode>#,##0</c:formatCode>
                <c:ptCount val="34"/>
                <c:pt idx="0">
                  <c:v>500000</c:v>
                </c:pt>
                <c:pt idx="1">
                  <c:v>511980</c:v>
                </c:pt>
                <c:pt idx="2">
                  <c:v>522259</c:v>
                </c:pt>
                <c:pt idx="3">
                  <c:v>531526</c:v>
                </c:pt>
                <c:pt idx="4">
                  <c:v>538718</c:v>
                </c:pt>
                <c:pt idx="5">
                  <c:v>543570</c:v>
                </c:pt>
                <c:pt idx="6">
                  <c:v>545790</c:v>
                </c:pt>
                <c:pt idx="7">
                  <c:v>545060</c:v>
                </c:pt>
                <c:pt idx="8">
                  <c:v>541030</c:v>
                </c:pt>
                <c:pt idx="9">
                  <c:v>532382</c:v>
                </c:pt>
                <c:pt idx="10">
                  <c:v>519537</c:v>
                </c:pt>
                <c:pt idx="11">
                  <c:v>502034</c:v>
                </c:pt>
                <c:pt idx="12">
                  <c:v>479373</c:v>
                </c:pt>
                <c:pt idx="13">
                  <c:v>451010</c:v>
                </c:pt>
                <c:pt idx="14">
                  <c:v>416351</c:v>
                </c:pt>
                <c:pt idx="15">
                  <c:v>374757</c:v>
                </c:pt>
                <c:pt idx="16">
                  <c:v>325522</c:v>
                </c:pt>
                <c:pt idx="17">
                  <c:v>267892</c:v>
                </c:pt>
                <c:pt idx="18">
                  <c:v>201041</c:v>
                </c:pt>
                <c:pt idx="19">
                  <c:v>124076</c:v>
                </c:pt>
                <c:pt idx="20">
                  <c:v>36029</c:v>
                </c:pt>
                <c:pt idx="21">
                  <c:v>0</c:v>
                </c:pt>
                <c:pt idx="22">
                  <c:v>0</c:v>
                </c:pt>
                <c:pt idx="23" formatCode="0">
                  <c:v>0</c:v>
                </c:pt>
                <c:pt idx="24" formatCode="0">
                  <c:v>0</c:v>
                </c:pt>
                <c:pt idx="25" formatCode="0">
                  <c:v>0</c:v>
                </c:pt>
                <c:pt idx="26" formatCode="0">
                  <c:v>0</c:v>
                </c:pt>
                <c:pt idx="27" formatCode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644416"/>
        <c:axId val="235646336"/>
      </c:areaChart>
      <c:catAx>
        <c:axId val="2356444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Client's Age</a:t>
                </a:r>
              </a:p>
            </c:rich>
          </c:tx>
          <c:layout/>
          <c:overlay val="0"/>
        </c:title>
        <c:numFmt formatCode="#,##0" sourceLinked="0"/>
        <c:majorTickMark val="none"/>
        <c:minorTickMark val="none"/>
        <c:tickLblPos val="nextTo"/>
        <c:crossAx val="23564633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35646336"/>
        <c:scaling>
          <c:orientation val="minMax"/>
          <c:max val="1800000"/>
          <c:min val="0"/>
        </c:scaling>
        <c:delete val="0"/>
        <c:axPos val="l"/>
        <c:numFmt formatCode="&quot;$&quot;#,##0" sourceLinked="0"/>
        <c:majorTickMark val="none"/>
        <c:minorTickMark val="none"/>
        <c:tickLblPos val="nextTo"/>
        <c:txPr>
          <a:bodyPr/>
          <a:lstStyle/>
          <a:p>
            <a:pPr>
              <a:defRPr baseline="0">
                <a:latin typeface="Arial" panose="020B0604020202020204" pitchFamily="34" charset="0"/>
              </a:defRPr>
            </a:pPr>
            <a:endParaRPr lang="en-US"/>
          </a:p>
        </c:txPr>
        <c:crossAx val="23564441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197498842056514E-2"/>
          <c:y val="3.1903792198388993E-2"/>
          <c:w val="0.87859465802068859"/>
          <c:h val="0.87540456149877821"/>
        </c:manualLayout>
      </c:layout>
      <c:areaChart>
        <c:grouping val="standard"/>
        <c:varyColors val="0"/>
        <c:ser>
          <c:idx val="0"/>
          <c:order val="0"/>
          <c:tx>
            <c:v>taxable+ira+rm</c:v>
          </c:tx>
          <c:spPr>
            <a:solidFill>
              <a:srgbClr val="F6E8C3"/>
            </a:solidFill>
          </c:spPr>
          <c:cat>
            <c:numRef>
              <c:f>'Final analysis'!$B$4:$B$37</c:f>
              <c:numCache>
                <c:formatCode>0</c:formatCode>
                <c:ptCount val="34"/>
                <c:pt idx="0" formatCode="General">
                  <c:v>62</c:v>
                </c:pt>
                <c:pt idx="1">
                  <c:v>63</c:v>
                </c:pt>
                <c:pt idx="2">
                  <c:v>64</c:v>
                </c:pt>
                <c:pt idx="3">
                  <c:v>65</c:v>
                </c:pt>
                <c:pt idx="4">
                  <c:v>66</c:v>
                </c:pt>
                <c:pt idx="5">
                  <c:v>67</c:v>
                </c:pt>
                <c:pt idx="6">
                  <c:v>68</c:v>
                </c:pt>
                <c:pt idx="7">
                  <c:v>69</c:v>
                </c:pt>
                <c:pt idx="8">
                  <c:v>70</c:v>
                </c:pt>
                <c:pt idx="9">
                  <c:v>71</c:v>
                </c:pt>
                <c:pt idx="10">
                  <c:v>72</c:v>
                </c:pt>
                <c:pt idx="11">
                  <c:v>73</c:v>
                </c:pt>
                <c:pt idx="12">
                  <c:v>74</c:v>
                </c:pt>
                <c:pt idx="13">
                  <c:v>75</c:v>
                </c:pt>
                <c:pt idx="14">
                  <c:v>76</c:v>
                </c:pt>
                <c:pt idx="15">
                  <c:v>77</c:v>
                </c:pt>
                <c:pt idx="16">
                  <c:v>78</c:v>
                </c:pt>
                <c:pt idx="17">
                  <c:v>79</c:v>
                </c:pt>
                <c:pt idx="18">
                  <c:v>80</c:v>
                </c:pt>
                <c:pt idx="19">
                  <c:v>81</c:v>
                </c:pt>
                <c:pt idx="20">
                  <c:v>82</c:v>
                </c:pt>
                <c:pt idx="21">
                  <c:v>83</c:v>
                </c:pt>
                <c:pt idx="22">
                  <c:v>84</c:v>
                </c:pt>
                <c:pt idx="23">
                  <c:v>85</c:v>
                </c:pt>
                <c:pt idx="24">
                  <c:v>86</c:v>
                </c:pt>
                <c:pt idx="25">
                  <c:v>87</c:v>
                </c:pt>
                <c:pt idx="26">
                  <c:v>88</c:v>
                </c:pt>
                <c:pt idx="27">
                  <c:v>89</c:v>
                </c:pt>
                <c:pt idx="28">
                  <c:v>90</c:v>
                </c:pt>
                <c:pt idx="29">
                  <c:v>91</c:v>
                </c:pt>
                <c:pt idx="30">
                  <c:v>92</c:v>
                </c:pt>
                <c:pt idx="31">
                  <c:v>93</c:v>
                </c:pt>
                <c:pt idx="32">
                  <c:v>94</c:v>
                </c:pt>
                <c:pt idx="33">
                  <c:v>95</c:v>
                </c:pt>
              </c:numCache>
            </c:numRef>
          </c:cat>
          <c:val>
            <c:numRef>
              <c:f>'Final analysis'!$Q$4:$Q$37</c:f>
              <c:numCache>
                <c:formatCode>0</c:formatCode>
                <c:ptCount val="34"/>
                <c:pt idx="0">
                  <c:v>740000</c:v>
                </c:pt>
                <c:pt idx="1">
                  <c:v>754895</c:v>
                </c:pt>
                <c:pt idx="2">
                  <c:v>770070</c:v>
                </c:pt>
                <c:pt idx="3">
                  <c:v>786169</c:v>
                </c:pt>
                <c:pt idx="4">
                  <c:v>802826</c:v>
                </c:pt>
                <c:pt idx="5">
                  <c:v>820177</c:v>
                </c:pt>
                <c:pt idx="6">
                  <c:v>838398</c:v>
                </c:pt>
                <c:pt idx="7">
                  <c:v>839312</c:v>
                </c:pt>
                <c:pt idx="8">
                  <c:v>831983</c:v>
                </c:pt>
                <c:pt idx="9">
                  <c:v>872887</c:v>
                </c:pt>
                <c:pt idx="10">
                  <c:v>914540</c:v>
                </c:pt>
                <c:pt idx="11">
                  <c:v>956865</c:v>
                </c:pt>
                <c:pt idx="12">
                  <c:v>999769</c:v>
                </c:pt>
                <c:pt idx="13">
                  <c:v>1043139</c:v>
                </c:pt>
                <c:pt idx="14">
                  <c:v>1086863</c:v>
                </c:pt>
                <c:pt idx="15">
                  <c:v>1130822</c:v>
                </c:pt>
                <c:pt idx="16">
                  <c:v>1174810</c:v>
                </c:pt>
                <c:pt idx="17">
                  <c:v>1218725</c:v>
                </c:pt>
                <c:pt idx="18">
                  <c:v>1262359</c:v>
                </c:pt>
                <c:pt idx="19">
                  <c:v>1305478</c:v>
                </c:pt>
                <c:pt idx="20">
                  <c:v>1348013</c:v>
                </c:pt>
                <c:pt idx="21">
                  <c:v>1389000</c:v>
                </c:pt>
                <c:pt idx="22">
                  <c:v>1428725</c:v>
                </c:pt>
                <c:pt idx="23">
                  <c:v>1466870</c:v>
                </c:pt>
                <c:pt idx="24">
                  <c:v>1503076</c:v>
                </c:pt>
                <c:pt idx="25">
                  <c:v>1536945</c:v>
                </c:pt>
                <c:pt idx="26">
                  <c:v>1568042</c:v>
                </c:pt>
                <c:pt idx="27">
                  <c:v>1595896</c:v>
                </c:pt>
                <c:pt idx="28">
                  <c:v>1620447</c:v>
                </c:pt>
                <c:pt idx="29">
                  <c:v>1641256</c:v>
                </c:pt>
                <c:pt idx="30">
                  <c:v>1657860</c:v>
                </c:pt>
                <c:pt idx="31">
                  <c:v>1669776</c:v>
                </c:pt>
                <c:pt idx="32">
                  <c:v>1677187</c:v>
                </c:pt>
                <c:pt idx="33">
                  <c:v>1646118</c:v>
                </c:pt>
              </c:numCache>
            </c:numRef>
          </c:val>
        </c:ser>
        <c:ser>
          <c:idx val="1"/>
          <c:order val="1"/>
          <c:tx>
            <c:v>taxable+IRA</c:v>
          </c:tx>
          <c:spPr>
            <a:solidFill>
              <a:srgbClr val="5AB4AC"/>
            </a:solidFill>
          </c:spPr>
          <c:cat>
            <c:numRef>
              <c:f>'Final analysis'!$B$4:$B$37</c:f>
              <c:numCache>
                <c:formatCode>0</c:formatCode>
                <c:ptCount val="34"/>
                <c:pt idx="0" formatCode="General">
                  <c:v>62</c:v>
                </c:pt>
                <c:pt idx="1">
                  <c:v>63</c:v>
                </c:pt>
                <c:pt idx="2">
                  <c:v>64</c:v>
                </c:pt>
                <c:pt idx="3">
                  <c:v>65</c:v>
                </c:pt>
                <c:pt idx="4">
                  <c:v>66</c:v>
                </c:pt>
                <c:pt idx="5">
                  <c:v>67</c:v>
                </c:pt>
                <c:pt idx="6">
                  <c:v>68</c:v>
                </c:pt>
                <c:pt idx="7">
                  <c:v>69</c:v>
                </c:pt>
                <c:pt idx="8">
                  <c:v>70</c:v>
                </c:pt>
                <c:pt idx="9">
                  <c:v>71</c:v>
                </c:pt>
                <c:pt idx="10">
                  <c:v>72</c:v>
                </c:pt>
                <c:pt idx="11">
                  <c:v>73</c:v>
                </c:pt>
                <c:pt idx="12">
                  <c:v>74</c:v>
                </c:pt>
                <c:pt idx="13">
                  <c:v>75</c:v>
                </c:pt>
                <c:pt idx="14">
                  <c:v>76</c:v>
                </c:pt>
                <c:pt idx="15">
                  <c:v>77</c:v>
                </c:pt>
                <c:pt idx="16">
                  <c:v>78</c:v>
                </c:pt>
                <c:pt idx="17">
                  <c:v>79</c:v>
                </c:pt>
                <c:pt idx="18">
                  <c:v>80</c:v>
                </c:pt>
                <c:pt idx="19">
                  <c:v>81</c:v>
                </c:pt>
                <c:pt idx="20">
                  <c:v>82</c:v>
                </c:pt>
                <c:pt idx="21">
                  <c:v>83</c:v>
                </c:pt>
                <c:pt idx="22">
                  <c:v>84</c:v>
                </c:pt>
                <c:pt idx="23">
                  <c:v>85</c:v>
                </c:pt>
                <c:pt idx="24">
                  <c:v>86</c:v>
                </c:pt>
                <c:pt idx="25">
                  <c:v>87</c:v>
                </c:pt>
                <c:pt idx="26">
                  <c:v>88</c:v>
                </c:pt>
                <c:pt idx="27">
                  <c:v>89</c:v>
                </c:pt>
                <c:pt idx="28">
                  <c:v>90</c:v>
                </c:pt>
                <c:pt idx="29">
                  <c:v>91</c:v>
                </c:pt>
                <c:pt idx="30">
                  <c:v>92</c:v>
                </c:pt>
                <c:pt idx="31">
                  <c:v>93</c:v>
                </c:pt>
                <c:pt idx="32">
                  <c:v>94</c:v>
                </c:pt>
                <c:pt idx="33">
                  <c:v>95</c:v>
                </c:pt>
              </c:numCache>
            </c:numRef>
          </c:cat>
          <c:val>
            <c:numRef>
              <c:f>'Final analysis'!$O$4:$O$37</c:f>
              <c:numCache>
                <c:formatCode>#,##0</c:formatCode>
                <c:ptCount val="34"/>
                <c:pt idx="0">
                  <c:v>500000</c:v>
                </c:pt>
                <c:pt idx="1">
                  <c:v>543200</c:v>
                </c:pt>
                <c:pt idx="2">
                  <c:v>590132</c:v>
                </c:pt>
                <c:pt idx="3">
                  <c:v>641120</c:v>
                </c:pt>
                <c:pt idx="4">
                  <c:v>696513</c:v>
                </c:pt>
                <c:pt idx="5">
                  <c:v>756691</c:v>
                </c:pt>
                <c:pt idx="6">
                  <c:v>822070</c:v>
                </c:pt>
                <c:pt idx="7">
                  <c:v>839312</c:v>
                </c:pt>
                <c:pt idx="8">
                  <c:v>831983</c:v>
                </c:pt>
                <c:pt idx="9">
                  <c:v>872887</c:v>
                </c:pt>
                <c:pt idx="10">
                  <c:v>914540</c:v>
                </c:pt>
                <c:pt idx="11">
                  <c:v>956865</c:v>
                </c:pt>
                <c:pt idx="12">
                  <c:v>999769</c:v>
                </c:pt>
                <c:pt idx="13">
                  <c:v>1043139</c:v>
                </c:pt>
                <c:pt idx="14">
                  <c:v>1086863</c:v>
                </c:pt>
                <c:pt idx="15">
                  <c:v>1130822</c:v>
                </c:pt>
                <c:pt idx="16">
                  <c:v>1174810</c:v>
                </c:pt>
                <c:pt idx="17">
                  <c:v>1218725</c:v>
                </c:pt>
                <c:pt idx="18">
                  <c:v>1262359</c:v>
                </c:pt>
                <c:pt idx="19">
                  <c:v>1305478</c:v>
                </c:pt>
                <c:pt idx="20">
                  <c:v>1348013</c:v>
                </c:pt>
                <c:pt idx="21">
                  <c:v>1389000</c:v>
                </c:pt>
                <c:pt idx="22">
                  <c:v>1428725</c:v>
                </c:pt>
                <c:pt idx="23">
                  <c:v>1466870</c:v>
                </c:pt>
                <c:pt idx="24">
                  <c:v>1503076</c:v>
                </c:pt>
                <c:pt idx="25">
                  <c:v>1536945</c:v>
                </c:pt>
                <c:pt idx="26">
                  <c:v>1568042</c:v>
                </c:pt>
                <c:pt idx="27">
                  <c:v>1595896</c:v>
                </c:pt>
                <c:pt idx="28">
                  <c:v>1620447</c:v>
                </c:pt>
                <c:pt idx="29">
                  <c:v>1641256</c:v>
                </c:pt>
                <c:pt idx="30">
                  <c:v>1657860</c:v>
                </c:pt>
                <c:pt idx="31">
                  <c:v>1669776</c:v>
                </c:pt>
                <c:pt idx="32">
                  <c:v>1677187</c:v>
                </c:pt>
                <c:pt idx="33">
                  <c:v>1646118</c:v>
                </c:pt>
              </c:numCache>
            </c:numRef>
          </c:val>
        </c:ser>
        <c:ser>
          <c:idx val="2"/>
          <c:order val="2"/>
          <c:spPr>
            <a:solidFill>
              <a:srgbClr val="5AB4AC"/>
            </a:solidFill>
            <a:ln w="25400">
              <a:noFill/>
            </a:ln>
          </c:spPr>
          <c:val>
            <c:numRef>
              <c:f>'Final analysis'!$N$4:$N$25</c:f>
              <c:numCache>
                <c:formatCode>#,##0</c:formatCode>
                <c:ptCount val="22"/>
                <c:pt idx="0">
                  <c:v>500000</c:v>
                </c:pt>
                <c:pt idx="1">
                  <c:v>511980</c:v>
                </c:pt>
                <c:pt idx="2">
                  <c:v>522259</c:v>
                </c:pt>
                <c:pt idx="3">
                  <c:v>531526</c:v>
                </c:pt>
                <c:pt idx="4">
                  <c:v>538718</c:v>
                </c:pt>
                <c:pt idx="5">
                  <c:v>543570</c:v>
                </c:pt>
                <c:pt idx="6">
                  <c:v>545790</c:v>
                </c:pt>
                <c:pt idx="7">
                  <c:v>545060</c:v>
                </c:pt>
                <c:pt idx="8">
                  <c:v>541030</c:v>
                </c:pt>
                <c:pt idx="9">
                  <c:v>532382</c:v>
                </c:pt>
                <c:pt idx="10">
                  <c:v>519537</c:v>
                </c:pt>
                <c:pt idx="11">
                  <c:v>502034</c:v>
                </c:pt>
                <c:pt idx="12">
                  <c:v>479373</c:v>
                </c:pt>
                <c:pt idx="13">
                  <c:v>451010</c:v>
                </c:pt>
                <c:pt idx="14">
                  <c:v>416351</c:v>
                </c:pt>
                <c:pt idx="15">
                  <c:v>374757</c:v>
                </c:pt>
                <c:pt idx="16">
                  <c:v>325522</c:v>
                </c:pt>
                <c:pt idx="17">
                  <c:v>267892</c:v>
                </c:pt>
                <c:pt idx="18">
                  <c:v>201041</c:v>
                </c:pt>
                <c:pt idx="19">
                  <c:v>124076</c:v>
                </c:pt>
                <c:pt idx="20">
                  <c:v>36029</c:v>
                </c:pt>
                <c:pt idx="2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42720"/>
        <c:axId val="7353088"/>
      </c:areaChart>
      <c:catAx>
        <c:axId val="7342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Client's Age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73530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7353088"/>
        <c:scaling>
          <c:orientation val="minMax"/>
          <c:min val="0"/>
        </c:scaling>
        <c:delete val="0"/>
        <c:axPos val="l"/>
        <c:numFmt formatCode="&quot;$&quot;#,##0" sourceLinked="0"/>
        <c:majorTickMark val="none"/>
        <c:minorTickMark val="none"/>
        <c:tickLblPos val="nextTo"/>
        <c:crossAx val="7342720"/>
        <c:crosses val="autoZero"/>
        <c:crossBetween val="midCat"/>
      </c:valAx>
    </c:plotArea>
    <c:plotVisOnly val="1"/>
    <c:dispBlanksAs val="zero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0.27013</cdr:x>
      <cdr:y>0.02952</cdr:y>
    </cdr:from>
    <cdr:to>
      <cdr:x>0.80027</cdr:x>
      <cdr:y>0.40201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49534" y="136089"/>
          <a:ext cx="4218608" cy="17172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 smtClean="0">
              <a:solidFill>
                <a:schemeClr val="tx1"/>
              </a:solidFill>
            </a:rPr>
            <a:t>SS starts at 62, no Reverse Mortgage</a:t>
          </a:r>
        </a:p>
        <a:p xmlns:a="http://schemas.openxmlformats.org/drawingml/2006/main">
          <a:pPr algn="ctr"/>
          <a:r>
            <a:rPr lang="en-US" sz="2400" b="1" dirty="0" smtClean="0">
              <a:solidFill>
                <a:schemeClr val="tx1"/>
              </a:solidFill>
            </a:rPr>
            <a:t>5% Success Rate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tx1"/>
              </a:solidFill>
            </a:rPr>
            <a:t>Client runs out of money in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tx1"/>
              </a:solidFill>
            </a:rPr>
            <a:t>95% of her lifetimes</a:t>
          </a:r>
          <a:endParaRPr lang="en-US" sz="18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0.08672</cdr:x>
      <cdr:y>0.24289</cdr:y>
    </cdr:from>
    <cdr:to>
      <cdr:x>0.41748</cdr:x>
      <cdr:y>0.38694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02116" y="1073488"/>
          <a:ext cx="2677900" cy="636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Reverse Mortgage draws  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fund early spending</a:t>
          </a:r>
        </a:p>
      </cdr:txBody>
    </cdr:sp>
  </cdr:relSizeAnchor>
  <cdr:relSizeAnchor xmlns:cdr="http://schemas.openxmlformats.org/drawingml/2006/chartDrawing">
    <cdr:from>
      <cdr:x>0.11496</cdr:x>
      <cdr:y>0.69551</cdr:y>
    </cdr:from>
    <cdr:to>
      <cdr:x>0.50756</cdr:x>
      <cdr:y>0.84575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30727" y="3073856"/>
          <a:ext cx="3178629" cy="664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$500,000 IRA starts funding spending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after Reverse Mortgage is spent down</a:t>
          </a:r>
          <a:endParaRPr lang="en-US" sz="16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0.2642</cdr:x>
      <cdr:y>0.50339</cdr:y>
    </cdr:from>
    <cdr:to>
      <cdr:x>0.29244</cdr:x>
      <cdr:y>0.6758</cdr:y>
    </cdr:to>
    <cdr:cxnSp macro="">
      <cdr:nvCxnSpPr>
        <cdr:cNvPr id="5" name="Straight Arrow Connector 4"/>
        <cdr:cNvCxnSpPr/>
      </cdr:nvCxnSpPr>
      <cdr:spPr>
        <a:xfrm xmlns:a="http://schemas.openxmlformats.org/drawingml/2006/main" flipH="1" flipV="1">
          <a:off x="2139043" y="2224768"/>
          <a:ext cx="228602" cy="76200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0.42017</cdr:x>
      <cdr:y>0.45166</cdr:y>
    </cdr:from>
    <cdr:to>
      <cdr:x>0.7805</cdr:x>
      <cdr:y>0.65856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401783" y="1996168"/>
          <a:ext cx="291737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Social Security starts at age70,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IRA grows with reduced draws</a:t>
          </a:r>
          <a:endParaRPr lang="en-US" sz="16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0.32336</cdr:x>
      <cdr:y>0.49846</cdr:y>
    </cdr:from>
    <cdr:to>
      <cdr:x>0.43092</cdr:x>
      <cdr:y>0.49846</cdr:y>
    </cdr:to>
    <cdr:cxnSp macro="">
      <cdr:nvCxnSpPr>
        <cdr:cNvPr id="10" name="Straight Arrow Connector 9"/>
        <cdr:cNvCxnSpPr/>
      </cdr:nvCxnSpPr>
      <cdr:spPr>
        <a:xfrm xmlns:a="http://schemas.openxmlformats.org/drawingml/2006/main" flipH="1">
          <a:off x="2618014" y="2202996"/>
          <a:ext cx="870857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0.77804</cdr:x>
      <cdr:y>0.74402</cdr:y>
    </cdr:from>
    <cdr:to>
      <cdr:x>0.94063</cdr:x>
      <cdr:y>0.82759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6299200" y="3288268"/>
          <a:ext cx="131638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IRA</a:t>
          </a:r>
          <a:r>
            <a:rPr lang="en-US" dirty="0" smtClean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en-US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Balance</a:t>
          </a:r>
          <a:endParaRPr lang="en-US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6AAB1-24D4-4915-80C1-F86215D311B8}" type="datetimeFigureOut">
              <a:rPr lang="en-US" smtClean="0"/>
              <a:t>6/23/2014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58CEA-10CD-4620-A7C6-0046B0FA8B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41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79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6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The green part of the graph is $200,000 Reverse mortgage being spent down, and is gone during age 68.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Green looks small, but is powerful – at the start it is 40% of the IRA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The IRA grows nicely until age 68, when the client starts living on it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At age 70, when SS starts, IRA withdrawals are reduced enough it can net grow again.</a:t>
            </a: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True synergy: IRA alone</a:t>
            </a:r>
            <a:r>
              <a:rPr lang="en-US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doesn’t do it.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Delayed SS alone</a:t>
            </a:r>
            <a:r>
              <a:rPr lang="en-US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doesn’t do it. 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Monte Carlo success rates quantify what the graphs show:</a:t>
            </a:r>
          </a:p>
          <a:p>
            <a:pPr marL="181240" indent="-181240" defTabSz="966612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Delayed SS  without RM  8% success rate</a:t>
            </a:r>
          </a:p>
          <a:p>
            <a:pPr marL="181240" indent="-181240" defTabSz="966612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Early SS      without RM 12% success rate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Early SS      with RM </a:t>
            </a:r>
            <a:r>
              <a:rPr lang="en-US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r>
              <a:rPr lang="en-US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success rate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1240" indent="-181240" defTabSz="966612"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Delayed SS  with RM      89% success rate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-----------------------------------------------------------------------------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Single taxpayer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$60,000 pension starting at age 62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$2,500 Social Security at Full Retirement Age 66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Expenses $96,000/year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$500,000 IRA, invested in moderately conservative portfolio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 years with RMDs, if not all spent, invested in taxable account with same moderately conservative portfolio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$200,000 Reverse Mortgage Line of Credit, compounding at 4% a year (modeled as a Roth IRA)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California resident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34.7% combined state and Federal marginal tax rate for early years when spending IRA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884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380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58CEA-10CD-4620-A7C6-0046B0FA8BD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978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 userDrawn="1"/>
        </p:nvSpPr>
        <p:spPr>
          <a:xfrm flipV="1">
            <a:off x="1003251" y="5666366"/>
            <a:ext cx="2273326" cy="474607"/>
          </a:xfrm>
          <a:prstGeom prst="round2Same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28600" y="3781723"/>
            <a:ext cx="8686800" cy="1998698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28600" y="3719775"/>
            <a:ext cx="8686800" cy="41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003251" y="5793685"/>
            <a:ext cx="2273325" cy="324632"/>
          </a:xfrm>
          <a:prstGeom prst="rect">
            <a:avLst/>
          </a:prstGeom>
          <a:effectLst/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1" baseline="0">
                <a:solidFill>
                  <a:schemeClr val="bg1"/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July 02, 2013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228600" y="5755275"/>
            <a:ext cx="8686800" cy="502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933251" y="1330097"/>
            <a:ext cx="7110194" cy="2280166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5400" baseline="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Presentation Title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6" hasCustomPrompt="1"/>
          </p:nvPr>
        </p:nvSpPr>
        <p:spPr>
          <a:xfrm>
            <a:off x="933251" y="4230304"/>
            <a:ext cx="6400800" cy="87006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00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Subhead or the description of the </a:t>
            </a:r>
            <a:br>
              <a:rPr lang="en-US" dirty="0" smtClean="0"/>
            </a:br>
            <a:r>
              <a:rPr lang="en-US" dirty="0" smtClean="0"/>
              <a:t>presentation goes here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31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0015"/>
            <a:ext cx="8686800" cy="553040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 Same Side Corner Rectangle 7"/>
          <p:cNvSpPr/>
          <p:nvPr userDrawn="1"/>
        </p:nvSpPr>
        <p:spPr>
          <a:xfrm flipV="1">
            <a:off x="1003251" y="5856385"/>
            <a:ext cx="2273326" cy="474607"/>
          </a:xfrm>
          <a:prstGeom prst="round2Same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28600" y="3781722"/>
            <a:ext cx="8686800" cy="2150345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3719775"/>
            <a:ext cx="8686800" cy="41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003251" y="5987475"/>
            <a:ext cx="2273325" cy="357095"/>
          </a:xfrm>
          <a:prstGeom prst="rect">
            <a:avLst/>
          </a:prstGeom>
          <a:effectLst/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1" baseline="0">
                <a:solidFill>
                  <a:schemeClr val="bg1"/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July 02, 2013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28600" y="5932068"/>
            <a:ext cx="8686800" cy="583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933251" y="1330097"/>
            <a:ext cx="7110194" cy="2280166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5400" baseline="0">
                <a:solidFill>
                  <a:srgbClr val="689BC8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Presentation Title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6" hasCustomPrompt="1"/>
          </p:nvPr>
        </p:nvSpPr>
        <p:spPr>
          <a:xfrm>
            <a:off x="933251" y="4230304"/>
            <a:ext cx="6400800" cy="87006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00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Subhead or the description of the </a:t>
            </a:r>
            <a:br>
              <a:rPr lang="en-US" dirty="0" smtClean="0"/>
            </a:br>
            <a:r>
              <a:rPr lang="en-US" dirty="0" smtClean="0"/>
              <a:t>presentation goes here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228600" y="3760941"/>
            <a:ext cx="8686800" cy="41563"/>
          </a:xfrm>
          <a:prstGeom prst="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89BC8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779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8599"/>
            <a:ext cx="8686800" cy="5611827"/>
          </a:xfrm>
          <a:prstGeom prst="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Divider Page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1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8599"/>
            <a:ext cx="8686800" cy="56118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pic>
        <p:nvPicPr>
          <p:cNvPr id="10" name="Picture 9" descr="paper_background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"/>
          <a:stretch/>
        </p:blipFill>
        <p:spPr>
          <a:xfrm>
            <a:off x="228600" y="235804"/>
            <a:ext cx="8686800" cy="561182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rgbClr val="4E6878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Divider Page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pic>
        <p:nvPicPr>
          <p:cNvPr id="6" name="Picture 5" descr="SFSlogo-1_horizontal-tag_2color-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36" y="6150380"/>
            <a:ext cx="2627464" cy="43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9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28599"/>
            <a:ext cx="8686800" cy="561182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  <a:effectLst/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rgbClr val="415765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Divider Page 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31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46713" y="6471802"/>
            <a:ext cx="709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6E7E8">
                  <a:lumMod val="90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380108"/>
            <a:ext cx="4847748" cy="129009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90000"/>
              </a:lnSpc>
              <a:defRPr sz="4000" baseline="0">
                <a:solidFill>
                  <a:srgbClr val="689BC8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Headline Goes </a:t>
            </a:r>
            <a:br>
              <a:rPr lang="en-US" dirty="0" smtClean="0"/>
            </a:br>
            <a:r>
              <a:rPr lang="en-US" dirty="0" smtClean="0"/>
              <a:t>Here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2990223"/>
            <a:ext cx="6489788" cy="1530108"/>
          </a:xfrm>
          <a:prstGeom prst="rect">
            <a:avLst/>
          </a:prstGeom>
        </p:spPr>
        <p:txBody>
          <a:bodyPr/>
          <a:lstStyle>
            <a:lvl1pPr marL="285750" marR="0" indent="-2857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Quisque</a:t>
            </a:r>
            <a:r>
              <a:rPr lang="en-US" dirty="0" smtClean="0"/>
              <a:t> a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228600" y="208682"/>
            <a:ext cx="8686800" cy="631379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18355" y="297534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  <a:latin typeface="Times"/>
                <a:cs typeface="Arial"/>
              </a:defRPr>
            </a:lvl1pPr>
          </a:lstStyle>
          <a:p>
            <a:pPr lvl="0"/>
            <a:r>
              <a:rPr lang="en-US" dirty="0" smtClean="0"/>
              <a:t>Divider Section Goes Here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359407" y="631237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247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46713" y="6471802"/>
            <a:ext cx="709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6E7E8">
                  <a:lumMod val="90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46713" y="6471802"/>
            <a:ext cx="709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6E7E8">
                  <a:lumMod val="90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8600" y="208682"/>
            <a:ext cx="8686800" cy="631379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14400" y="1828800"/>
            <a:ext cx="3439646" cy="3139200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rgbClr val="689BC8"/>
                </a:solidFill>
                <a:effectLst/>
                <a:latin typeface="Times"/>
                <a:cs typeface="Time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Large, call-out texts goes here.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64935" y="1824292"/>
            <a:ext cx="3439646" cy="3139200"/>
          </a:xfrm>
          <a:prstGeom prst="rect">
            <a:avLst/>
          </a:prstGeom>
          <a:effectLst/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Quisque</a:t>
            </a:r>
            <a:r>
              <a:rPr lang="en-US" dirty="0" smtClean="0"/>
              <a:t> a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18355" y="297534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  <a:latin typeface="Times"/>
                <a:cs typeface="Arial"/>
              </a:defRPr>
            </a:lvl1pPr>
          </a:lstStyle>
          <a:p>
            <a:pPr lvl="0"/>
            <a:r>
              <a:rPr lang="en-US" dirty="0" smtClean="0"/>
              <a:t>Divider Section Goes Here</a:t>
            </a:r>
          </a:p>
        </p:txBody>
      </p:sp>
    </p:spTree>
    <p:extLst>
      <p:ext uri="{BB962C8B-B14F-4D97-AF65-F5344CB8AC3E}">
        <p14:creationId xmlns:p14="http://schemas.microsoft.com/office/powerpoint/2010/main" val="1589789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28600" y="208682"/>
            <a:ext cx="8686800" cy="631379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894400" y="1593885"/>
            <a:ext cx="4847748" cy="270267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ct val="90000"/>
              </a:lnSpc>
              <a:defRPr sz="6000" baseline="0">
                <a:solidFill>
                  <a:srgbClr val="689BC8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Big Bold Statement</a:t>
            </a:r>
            <a:br>
              <a:rPr lang="en-US" dirty="0" smtClean="0"/>
            </a:br>
            <a:r>
              <a:rPr lang="en-US" dirty="0" smtClean="0"/>
              <a:t>Goes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914399" y="4468254"/>
            <a:ext cx="7545832" cy="1172157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Quisque</a:t>
            </a:r>
            <a:r>
              <a:rPr lang="en-US" dirty="0" smtClean="0"/>
              <a:t> a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magna </a:t>
            </a:r>
            <a:r>
              <a:rPr lang="en-US" dirty="0" err="1" smtClean="0"/>
              <a:t>bibendum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.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18355" y="297534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  <a:latin typeface="Times"/>
                <a:cs typeface="Arial"/>
              </a:defRPr>
            </a:lvl1pPr>
          </a:lstStyle>
          <a:p>
            <a:pPr lvl="0"/>
            <a:r>
              <a:rPr lang="en-US" dirty="0" smtClean="0"/>
              <a:t>Divider Section Goes Here</a:t>
            </a:r>
          </a:p>
        </p:txBody>
      </p:sp>
    </p:spTree>
    <p:extLst>
      <p:ext uri="{BB962C8B-B14F-4D97-AF65-F5344CB8AC3E}">
        <p14:creationId xmlns:p14="http://schemas.microsoft.com/office/powerpoint/2010/main" val="5350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28600" y="208682"/>
            <a:ext cx="8686800" cy="631379"/>
          </a:xfrm>
          <a:prstGeom prst="rect">
            <a:avLst/>
          </a:prstGeom>
          <a:solidFill>
            <a:srgbClr val="4157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14400" y="1425746"/>
            <a:ext cx="7172912" cy="381757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918355" y="297534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bg1"/>
                </a:solidFill>
                <a:latin typeface="Times"/>
                <a:cs typeface="Arial"/>
              </a:defRPr>
            </a:lvl1pPr>
          </a:lstStyle>
          <a:p>
            <a:pPr lvl="0"/>
            <a:r>
              <a:rPr lang="en-US" dirty="0" smtClean="0"/>
              <a:t>Divider Section Goes Here</a:t>
            </a:r>
          </a:p>
        </p:txBody>
      </p:sp>
    </p:spTree>
    <p:extLst>
      <p:ext uri="{BB962C8B-B14F-4D97-AF65-F5344CB8AC3E}">
        <p14:creationId xmlns:p14="http://schemas.microsoft.com/office/powerpoint/2010/main" val="420048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chemeClr val="bg1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321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28600" y="220013"/>
            <a:ext cx="8686800" cy="56204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30031" y="1330096"/>
            <a:ext cx="7110194" cy="3600263"/>
          </a:xfrm>
          <a:prstGeom prst="rect">
            <a:avLst/>
          </a:prstGeom>
          <a:effectLst/>
        </p:spPr>
        <p:txBody>
          <a:bodyPr anchor="b"/>
          <a:lstStyle>
            <a:lvl1pPr algn="l">
              <a:lnSpc>
                <a:spcPct val="90000"/>
              </a:lnSpc>
              <a:defRPr sz="6000" baseline="0">
                <a:solidFill>
                  <a:srgbClr val="415765"/>
                </a:solidFill>
                <a:latin typeface="Times"/>
                <a:cs typeface="Times"/>
              </a:defRPr>
            </a:lvl1pPr>
          </a:lstStyle>
          <a:p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228600"/>
            <a:ext cx="8686800" cy="5421812"/>
          </a:xfrm>
          <a:prstGeom prst="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766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88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228599"/>
            <a:ext cx="8686800" cy="561182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228600" y="6477310"/>
            <a:ext cx="8687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57555D-A5E2-5D45-867E-7BB960914E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11152" y="6050642"/>
            <a:ext cx="3104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Planning</a:t>
            </a:r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Toolkit:</a:t>
            </a:r>
          </a:p>
          <a:p>
            <a:pPr algn="ctr"/>
            <a:r>
              <a:rPr lang="en-US" b="1" baseline="0" dirty="0" smtClean="0">
                <a:solidFill>
                  <a:srgbClr val="415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Mortgages</a:t>
            </a:r>
            <a:endParaRPr lang="en-US" b="1" dirty="0">
              <a:solidFill>
                <a:srgbClr val="415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88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228600"/>
            <a:ext cx="8686800" cy="5421812"/>
          </a:xfrm>
          <a:prstGeom prst="rect">
            <a:avLst/>
          </a:prstGeom>
          <a:solidFill>
            <a:srgbClr val="689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7940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dirty="0" smtClean="0"/>
              <a:t>March 2014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Reverse Mortgage Funding</a:t>
            </a:r>
            <a:br>
              <a:rPr lang="en-US" sz="4800" dirty="0" smtClean="0"/>
            </a:br>
            <a:r>
              <a:rPr lang="en-US" sz="4800" dirty="0" smtClean="0"/>
              <a:t>Social Security Delay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6270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Single woman retired, turning 62, expects to live to age 95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Living expenses $87,000/year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Social Security benefit at Full Retirement Age (FRA) of 66  is $2,500/month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Pension from age 62 is $5,000/month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$500,000 investments in IRA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$240,000 Reverse Mortgage Line of Credit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California resident; combined state and Federal tax bracket ~33%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smtClean="0"/>
              <a:t>Scenario Highlights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0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2117293"/>
              </p:ext>
            </p:extLst>
          </p:nvPr>
        </p:nvGraphicFramePr>
        <p:xfrm>
          <a:off x="620487" y="1085850"/>
          <a:ext cx="7957456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Social Security starts at 62: IRA Funds Remaining Income Gap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48032" y="3599336"/>
            <a:ext cx="29530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SS starts at 62</a:t>
            </a:r>
          </a:p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$500,000 IRA funds spending</a:t>
            </a:r>
          </a:p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Reverse Mortgage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11828" y="4517962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IRA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Balance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29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918355" y="297534"/>
            <a:ext cx="7020300" cy="535350"/>
          </a:xfrm>
        </p:spPr>
        <p:txBody>
          <a:bodyPr/>
          <a:lstStyle/>
          <a:p>
            <a:r>
              <a:rPr lang="en-US" dirty="0" smtClean="0"/>
              <a:t>Delayed Social Security: Reverse Mortgage Funds Income Gap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399116"/>
              </p:ext>
            </p:extLst>
          </p:nvPr>
        </p:nvGraphicFramePr>
        <p:xfrm>
          <a:off x="571500" y="1171575"/>
          <a:ext cx="809625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>
            <a:off x="2019301" y="2852057"/>
            <a:ext cx="250370" cy="598715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30287" y="982436"/>
            <a:ext cx="258526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SS delayed until 70</a:t>
            </a:r>
          </a:p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90% Success Rate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4530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4267024"/>
              </p:ext>
            </p:extLst>
          </p:nvPr>
        </p:nvGraphicFramePr>
        <p:xfrm>
          <a:off x="914400" y="1425575"/>
          <a:ext cx="7172912" cy="381757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04110"/>
                <a:gridCol w="2094807"/>
                <a:gridCol w="1729048"/>
                <a:gridCol w="1644947"/>
              </a:tblGrid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Social </a:t>
                      </a:r>
                      <a:r>
                        <a:rPr lang="en-US" sz="2000" dirty="0" smtClean="0">
                          <a:effectLst/>
                        </a:rPr>
                        <a:t>Security</a:t>
                      </a: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Reverse </a:t>
                      </a:r>
                      <a:r>
                        <a:rPr lang="en-US" sz="2000" dirty="0" smtClean="0">
                          <a:effectLst/>
                        </a:rPr>
                        <a:t>Mortgage</a:t>
                      </a:r>
                    </a:p>
                    <a:p>
                      <a:pPr algn="ctr"/>
                      <a:r>
                        <a:rPr lang="en-US" sz="2000" dirty="0" smtClean="0">
                          <a:effectLst/>
                        </a:rPr>
                        <a:t>Line </a:t>
                      </a:r>
                      <a:r>
                        <a:rPr lang="en-US" sz="2000" dirty="0">
                          <a:effectLst/>
                        </a:rPr>
                        <a:t>of Credit</a:t>
                      </a: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Success Rate</a:t>
                      </a: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On</a:t>
                      </a:r>
                      <a:r>
                        <a:rPr lang="en-US" sz="2000" baseline="0" dirty="0" smtClean="0">
                          <a:effectLst/>
                        </a:rPr>
                        <a:t> </a:t>
                      </a:r>
                      <a:r>
                        <a:rPr lang="en-US" sz="2000" dirty="0" smtClean="0">
                          <a:effectLst/>
                        </a:rPr>
                        <a:t>Graph</a:t>
                      </a:r>
                      <a:r>
                        <a:rPr lang="en-US" sz="2000" dirty="0">
                          <a:effectLst/>
                        </a:rPr>
                        <a:t>?</a:t>
                      </a: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</a:tr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effectLst/>
                        </a:rPr>
                        <a:t>62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$0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5%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On graph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</a:tr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70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$0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3%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</a:tr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62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effectLst/>
                        </a:rPr>
                        <a:t>$240,000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79%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solidFill>
                      <a:srgbClr val="415765">
                        <a:alpha val="20000"/>
                      </a:srgbClr>
                    </a:solidFill>
                  </a:tcPr>
                </a:tc>
              </a:tr>
              <a:tr h="763515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effectLst/>
                        </a:rPr>
                        <a:t>70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$240,000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/>
                        </a:rPr>
                        <a:t>90%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On graph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Content Placeholder 3"/>
          <p:cNvSpPr txBox="1">
            <a:spLocks/>
          </p:cNvSpPr>
          <p:nvPr/>
        </p:nvSpPr>
        <p:spPr>
          <a:xfrm>
            <a:off x="918355" y="329343"/>
            <a:ext cx="6489788" cy="53535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kern="1200">
                <a:solidFill>
                  <a:schemeClr val="bg1"/>
                </a:solidFill>
                <a:latin typeface="Times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Synergy from Reverse Mortgage and Social Security Delay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8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5171" y="1425746"/>
            <a:ext cx="8077199" cy="3817575"/>
          </a:xfrm>
        </p:spPr>
        <p:txBody>
          <a:bodyPr/>
          <a:lstStyle/>
          <a:p>
            <a:pPr marL="282575" indent="-282575">
              <a:buFont typeface="Arial" panose="020B0604020202020204" pitchFamily="34" charset="0"/>
              <a:buChar char="•"/>
            </a:pPr>
            <a:r>
              <a:rPr lang="en-US" dirty="0" smtClean="0"/>
              <a:t>Reverse Mortgage funded 6+ years of spending</a:t>
            </a:r>
          </a:p>
          <a:p>
            <a:pPr marL="282575" indent="-282575">
              <a:buFont typeface="Arial" panose="020B0604020202020204" pitchFamily="34" charset="0"/>
              <a:buChar char="•"/>
            </a:pPr>
            <a:r>
              <a:rPr lang="en-US" dirty="0" smtClean="0"/>
              <a:t>More assets to spend: </a:t>
            </a:r>
            <a:r>
              <a:rPr lang="en-US" dirty="0"/>
              <a:t>$</a:t>
            </a:r>
            <a:r>
              <a:rPr lang="en-US" dirty="0" smtClean="0"/>
              <a:t>240,000 home wealth plus </a:t>
            </a:r>
            <a:r>
              <a:rPr lang="en-US" dirty="0"/>
              <a:t>$500,000 IRA</a:t>
            </a:r>
          </a:p>
          <a:p>
            <a:pPr marL="285750"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Taxes matter: Client in a 33%+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tax bracket, combining state and Federal</a:t>
            </a:r>
          </a:p>
          <a:p>
            <a:pPr marL="685800" lvl="2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Reverse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Mortgage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tax-free $1.00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has spending power of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IRA $1.50</a:t>
            </a:r>
          </a:p>
          <a:p>
            <a:pPr marL="685800" lvl="2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$240,000 from Reverse Mortgage is tax-equivalent to $360,000 from IRA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dirty="0" smtClean="0"/>
              <a:t>Investment portfolio untouched until age 68</a:t>
            </a:r>
          </a:p>
          <a:p>
            <a:pPr marL="740664"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6+ years of growth before withdrawals, 6 fewer years of withdrawals</a:t>
            </a:r>
          </a:p>
          <a:p>
            <a:pPr marL="740664"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Reduces “sequence risk”: withdrawals when bad returns hit early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Investment portfolio draws </a:t>
            </a:r>
            <a:r>
              <a:rPr lang="en-US" dirty="0"/>
              <a:t>after age 70 reduced by </a:t>
            </a:r>
            <a:r>
              <a:rPr lang="en-US" dirty="0" smtClean="0"/>
              <a:t>largest possible SS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	</a:t>
            </a:r>
          </a:p>
          <a:p>
            <a:pPr marL="457200" indent="-1714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918355" y="297534"/>
            <a:ext cx="6845732" cy="535350"/>
          </a:xfrm>
        </p:spPr>
        <p:txBody>
          <a:bodyPr/>
          <a:lstStyle/>
          <a:p>
            <a:r>
              <a:rPr lang="en-US" dirty="0" smtClean="0"/>
              <a:t>Why did Reverse Mortgage filling the Income Gap Work So Well?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0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ncial Planning Toolkit Power 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vider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ontent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ank You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Financial Planning Toolkit Power Point Template</Template>
  <TotalTime>844</TotalTime>
  <Words>552</Words>
  <Application>Microsoft Office PowerPoint</Application>
  <PresentationFormat>On-screen Show (4:3)</PresentationFormat>
  <Paragraphs>90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Financial Planning Toolkit Power Point Template</vt:lpstr>
      <vt:lpstr>Divider Page</vt:lpstr>
      <vt:lpstr>Content Slides</vt:lpstr>
      <vt:lpstr>Thank You Slide</vt:lpstr>
      <vt:lpstr>Reverse Mortgage Funding Social Security Delay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Reverse Mortgage and Social Security Delay</dc:title>
  <dc:creator>Tom</dc:creator>
  <cp:lastModifiedBy>Tom</cp:lastModifiedBy>
  <cp:revision>23</cp:revision>
  <dcterms:created xsi:type="dcterms:W3CDTF">2014-03-26T00:43:05Z</dcterms:created>
  <dcterms:modified xsi:type="dcterms:W3CDTF">2014-06-23T14:01:39Z</dcterms:modified>
</cp:coreProperties>
</file>